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3"/>
  </p:notesMasterIdLst>
  <p:sldIdLst>
    <p:sldId id="298" r:id="rId2"/>
  </p:sldIdLst>
  <p:sldSz cx="9906000" cy="6858000" type="A4"/>
  <p:notesSz cx="99314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3120" userDrawn="1">
          <p15:clr>
            <a:srgbClr val="A4A3A4"/>
          </p15:clr>
        </p15:guide>
        <p15:guide id="5" orient="horz" pos="3864" userDrawn="1">
          <p15:clr>
            <a:srgbClr val="A4A3A4"/>
          </p15:clr>
        </p15:guide>
        <p15:guide id="6" pos="384" userDrawn="1">
          <p15:clr>
            <a:srgbClr val="A4A3A4"/>
          </p15:clr>
        </p15:guide>
        <p15:guide id="7" pos="5856" userDrawn="1">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73"/>
    <a:srgbClr val="00BEB4"/>
    <a:srgbClr val="4472C4"/>
    <a:srgbClr val="37474F"/>
    <a:srgbClr val="D81B60"/>
    <a:srgbClr val="0393E5"/>
    <a:srgbClr val="879195"/>
    <a:srgbClr val="CFD8DC"/>
    <a:srgbClr val="FCCD11"/>
    <a:srgbClr val="DE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8CEA3-B7A8-405F-AD07-FA263D63CDD2}" v="2" dt="2022-11-30T09:33:38.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p:restoredTop sz="94674"/>
  </p:normalViewPr>
  <p:slideViewPr>
    <p:cSldViewPr snapToGrid="0" snapToObjects="1">
      <p:cViewPr varScale="1">
        <p:scale>
          <a:sx n="114" d="100"/>
          <a:sy n="114" d="100"/>
        </p:scale>
        <p:origin x="1560" y="114"/>
      </p:cViewPr>
      <p:guideLst>
        <p:guide orient="horz" pos="720"/>
        <p:guide pos="3120"/>
        <p:guide orient="horz" pos="3864"/>
        <p:guide pos="384"/>
        <p:guide pos="5856"/>
      </p:guideLst>
    </p:cSldViewPr>
  </p:slideViewPr>
  <p:notesTextViewPr>
    <p:cViewPr>
      <p:scale>
        <a:sx n="1" d="1"/>
        <a:sy n="1" d="1"/>
      </p:scale>
      <p:origin x="0" y="0"/>
    </p:cViewPr>
  </p:notesTextViewPr>
  <p:notesViewPr>
    <p:cSldViewPr snapToGrid="0" snapToObjects="1" showGuides="1">
      <p:cViewPr varScale="1">
        <p:scale>
          <a:sx n="131" d="100"/>
          <a:sy n="131" d="100"/>
        </p:scale>
        <p:origin x="2488" y="184"/>
      </p:cViewPr>
      <p:guideLst>
        <p:guide orient="horz" pos="2140"/>
        <p:guide pos="3128"/>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橋 智則" userId="14439484-ad95-46cf-bbcc-1b897d491504" providerId="ADAL" clId="{BBD8CEA3-B7A8-405F-AD07-FA263D63CDD2}"/>
    <pc:docChg chg="custSel modSld">
      <pc:chgData name="高橋 智則" userId="14439484-ad95-46cf-bbcc-1b897d491504" providerId="ADAL" clId="{BBD8CEA3-B7A8-405F-AD07-FA263D63CDD2}" dt="2022-11-30T09:33:38.952" v="6"/>
      <pc:docMkLst>
        <pc:docMk/>
      </pc:docMkLst>
      <pc:sldChg chg="addSp delSp modSp mod">
        <pc:chgData name="高橋 智則" userId="14439484-ad95-46cf-bbcc-1b897d491504" providerId="ADAL" clId="{BBD8CEA3-B7A8-405F-AD07-FA263D63CDD2}" dt="2022-11-30T09:33:38.952" v="6"/>
        <pc:sldMkLst>
          <pc:docMk/>
          <pc:sldMk cId="1530535726" sldId="298"/>
        </pc:sldMkLst>
        <pc:spChg chg="del">
          <ac:chgData name="高橋 智則" userId="14439484-ad95-46cf-bbcc-1b897d491504" providerId="ADAL" clId="{BBD8CEA3-B7A8-405F-AD07-FA263D63CDD2}" dt="2022-11-30T09:32:59.892" v="0" actId="478"/>
          <ac:spMkLst>
            <pc:docMk/>
            <pc:sldMk cId="1530535726" sldId="298"/>
            <ac:spMk id="2" creationId="{56CE3BDD-EE31-4BD7-BC40-9BA833360B71}"/>
          </ac:spMkLst>
        </pc:spChg>
        <pc:spChg chg="add mod">
          <ac:chgData name="高橋 智則" userId="14439484-ad95-46cf-bbcc-1b897d491504" providerId="ADAL" clId="{BBD8CEA3-B7A8-405F-AD07-FA263D63CDD2}" dt="2022-11-30T09:33:15.005" v="5" actId="1076"/>
          <ac:spMkLst>
            <pc:docMk/>
            <pc:sldMk cId="1530535726" sldId="298"/>
            <ac:spMk id="43" creationId="{D58F5F52-74E4-4793-92B2-FF83ED91AC9F}"/>
          </ac:spMkLst>
        </pc:spChg>
        <pc:spChg chg="add mod">
          <ac:chgData name="高橋 智則" userId="14439484-ad95-46cf-bbcc-1b897d491504" providerId="ADAL" clId="{BBD8CEA3-B7A8-405F-AD07-FA263D63CDD2}" dt="2022-11-30T09:33:38.952" v="6"/>
          <ac:spMkLst>
            <pc:docMk/>
            <pc:sldMk cId="1530535726" sldId="298"/>
            <ac:spMk id="45" creationId="{62963A02-77BB-4027-BDE9-46E8A77A927C}"/>
          </ac:spMkLst>
        </pc:spChg>
        <pc:picChg chg="add del mod">
          <ac:chgData name="高橋 智則" userId="14439484-ad95-46cf-bbcc-1b897d491504" providerId="ADAL" clId="{BBD8CEA3-B7A8-405F-AD07-FA263D63CDD2}" dt="2022-11-30T09:33:09.787" v="4" actId="478"/>
          <ac:picMkLst>
            <pc:docMk/>
            <pc:sldMk cId="1530535726" sldId="298"/>
            <ac:picMk id="6" creationId="{0D9EA940-1A62-4DEE-8C97-AE127D09F8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3606" cy="3409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5497" y="0"/>
            <a:ext cx="4303606" cy="340905"/>
          </a:xfrm>
          <a:prstGeom prst="rect">
            <a:avLst/>
          </a:prstGeom>
        </p:spPr>
        <p:txBody>
          <a:bodyPr vert="horz" lIns="91440" tIns="45720" rIns="91440" bIns="45720" rtlCol="0"/>
          <a:lstStyle>
            <a:lvl1pPr algn="r">
              <a:defRPr sz="1200"/>
            </a:lvl1pPr>
          </a:lstStyle>
          <a:p>
            <a:fld id="{7C21CE28-CDE6-2245-98C5-30CA8C6193B4}" type="datetimeFigureOut">
              <a:rPr lang="en-US" smtClean="0"/>
              <a:t>11/30/2022</a:t>
            </a:fld>
            <a:endParaRPr lang="en-US"/>
          </a:p>
        </p:txBody>
      </p:sp>
      <p:sp>
        <p:nvSpPr>
          <p:cNvPr id="4" name="Slide Image Placeholder 3"/>
          <p:cNvSpPr>
            <a:spLocks noGrp="1" noRot="1" noChangeAspect="1"/>
          </p:cNvSpPr>
          <p:nvPr>
            <p:ph type="sldImg" idx="2"/>
          </p:nvPr>
        </p:nvSpPr>
        <p:spPr>
          <a:xfrm>
            <a:off x="3309938" y="849313"/>
            <a:ext cx="3311525" cy="2292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3596"/>
            <a:ext cx="4303606" cy="3409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5497" y="6453596"/>
            <a:ext cx="4303606" cy="340904"/>
          </a:xfrm>
          <a:prstGeom prst="rect">
            <a:avLst/>
          </a:prstGeom>
        </p:spPr>
        <p:txBody>
          <a:bodyPr vert="horz" lIns="91440" tIns="45720" rIns="91440" bIns="45720" rtlCol="0" anchor="b"/>
          <a:lstStyle>
            <a:lvl1pPr algn="r">
              <a:defRPr sz="1200"/>
            </a:lvl1pPr>
          </a:lstStyle>
          <a:p>
            <a:fld id="{3E5C349A-D363-A246-B47A-27A6E8AF9195}" type="slidenum">
              <a:rPr lang="en-US" smtClean="0"/>
              <a:t>‹#›</a:t>
            </a:fld>
            <a:endParaRPr lang="en-US"/>
          </a:p>
        </p:txBody>
      </p:sp>
    </p:spTree>
    <p:extLst>
      <p:ext uri="{BB962C8B-B14F-4D97-AF65-F5344CB8AC3E}">
        <p14:creationId xmlns:p14="http://schemas.microsoft.com/office/powerpoint/2010/main" val="106836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355540675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19480874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365832078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242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813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2246812"/>
            <a:ext cx="9906000" cy="6858000"/>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26220330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235877258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125413592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121194288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6103941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328697595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323542678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CAD7C-F911-9F49-9CD8-C4F52DC71951}" type="slidenum">
              <a:rPr lang="en-US" smtClean="0"/>
              <a:pPr/>
              <a:t>‹#›</a:t>
            </a:fld>
            <a:endParaRPr lang="en-US" dirty="0"/>
          </a:p>
        </p:txBody>
      </p:sp>
    </p:spTree>
    <p:extLst>
      <p:ext uri="{BB962C8B-B14F-4D97-AF65-F5344CB8AC3E}">
        <p14:creationId xmlns:p14="http://schemas.microsoft.com/office/powerpoint/2010/main" val="5310288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11/30/2022</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CAD7C-F911-9F49-9CD8-C4F52DC71951}" type="slidenum">
              <a:rPr lang="en-US" smtClean="0"/>
              <a:pPr/>
              <a:t>‹#›</a:t>
            </a:fld>
            <a:endParaRPr lang="en-US" dirty="0"/>
          </a:p>
        </p:txBody>
      </p:sp>
      <p:sp>
        <p:nvSpPr>
          <p:cNvPr id="7" name="Rectangle 7"/>
          <p:cNvSpPr/>
          <p:nvPr userDrawn="1"/>
        </p:nvSpPr>
        <p:spPr>
          <a:xfrm>
            <a:off x="0" y="0"/>
            <a:ext cx="9906000" cy="6858000"/>
          </a:xfrm>
          <a:prstGeom prst="rect">
            <a:avLst/>
          </a:prstGeom>
          <a:solidFill>
            <a:srgbClr val="CFD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8"/>
          <p:cNvSpPr/>
          <p:nvPr userDrawn="1"/>
        </p:nvSpPr>
        <p:spPr>
          <a:xfrm>
            <a:off x="0" y="-1"/>
            <a:ext cx="9906000" cy="731520"/>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13"/>
          <p:cNvSpPr/>
          <p:nvPr userDrawn="1"/>
        </p:nvSpPr>
        <p:spPr>
          <a:xfrm>
            <a:off x="381000" y="904973"/>
            <a:ext cx="914400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47362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672" r:id="rId13"/>
    <p:sldLayoutId id="2147483674" r:id="rId14"/>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12889" y="854474"/>
            <a:ext cx="9650090" cy="338554"/>
          </a:xfrm>
          <a:prstGeom prst="rect">
            <a:avLst/>
          </a:prstGeom>
          <a:noFill/>
        </p:spPr>
        <p:txBody>
          <a:bodyPr wrap="square" rtlCol="0" anchor="t">
            <a:spAutoFit/>
          </a:bodyPr>
          <a:lstStyle/>
          <a:p>
            <a:pPr algn="ct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毎月、従業員の皆さんのコンディションやキャリア志向、抱えている問題などについてアンケート回収するシステムです</a:t>
            </a:r>
            <a:endParaRPr lang="ja-JP" altLang="en-US" sz="1600" b="1" dirty="0">
              <a:solidFill>
                <a:srgbClr val="37474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63" y="196500"/>
            <a:ext cx="1992226" cy="664076"/>
          </a:xfrm>
          <a:prstGeom prst="rect">
            <a:avLst/>
          </a:prstGeom>
        </p:spPr>
      </p:pic>
      <p:sp>
        <p:nvSpPr>
          <p:cNvPr id="4" name="テキスト ボックス 3"/>
          <p:cNvSpPr txBox="1"/>
          <p:nvPr/>
        </p:nvSpPr>
        <p:spPr>
          <a:xfrm>
            <a:off x="2337789" y="595400"/>
            <a:ext cx="780002" cy="284052"/>
          </a:xfrm>
          <a:prstGeom prst="rect">
            <a:avLst/>
          </a:prstGeom>
          <a:noFill/>
        </p:spPr>
        <p:txBody>
          <a:bodyPr wrap="square" rtlCol="0">
            <a:spAutoFit/>
          </a:bodyPr>
          <a:lstStyle/>
          <a:p>
            <a:r>
              <a:rPr kumimoji="1" lang="ja-JP" altLang="en-US" sz="1246" b="1" dirty="0">
                <a:latin typeface="Meiryo UI" panose="020B0604030504040204" pitchFamily="50" charset="-128"/>
                <a:ea typeface="Meiryo UI" panose="020B0604030504040204" pitchFamily="50" charset="-128"/>
                <a:cs typeface="メイリオ" panose="020B0604030504040204" pitchFamily="50" charset="-128"/>
              </a:rPr>
              <a:t>とは</a:t>
            </a:r>
          </a:p>
        </p:txBody>
      </p:sp>
      <p:sp>
        <p:nvSpPr>
          <p:cNvPr id="18" name="正方形/長方形 17"/>
          <p:cNvSpPr/>
          <p:nvPr/>
        </p:nvSpPr>
        <p:spPr>
          <a:xfrm>
            <a:off x="498387" y="1730077"/>
            <a:ext cx="3299890" cy="2176735"/>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「仕事満足度」「人間関係」「健康状態」などに関する</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solidFill>
                  <a:srgbClr val="FF7373"/>
                </a:solidFill>
                <a:latin typeface="Meiryo UI" panose="020B0604030504040204" pitchFamily="50" charset="-128"/>
                <a:ea typeface="Meiryo UI" panose="020B0604030504040204" pitchFamily="50" charset="-128"/>
                <a:cs typeface="Meiryo UI" panose="020B0604030504040204" pitchFamily="50" charset="-128"/>
              </a:rPr>
              <a:t>３～４問の質問</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に毎月答えるだけ。</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ご自身にあてはまる回答を</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直感で選択してください。</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フリーコメントも記入できます。</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cxnSp>
        <p:nvCxnSpPr>
          <p:cNvPr id="31" name="直線コネクタ 30"/>
          <p:cNvCxnSpPr/>
          <p:nvPr/>
        </p:nvCxnSpPr>
        <p:spPr>
          <a:xfrm flipV="1">
            <a:off x="245797" y="1214918"/>
            <a:ext cx="9417492" cy="11528"/>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p:cNvGrpSpPr/>
          <p:nvPr/>
        </p:nvGrpSpPr>
        <p:grpSpPr>
          <a:xfrm>
            <a:off x="447477" y="5562477"/>
            <a:ext cx="2502302" cy="1014882"/>
            <a:chOff x="1052779" y="5140322"/>
            <a:chExt cx="1939668" cy="760541"/>
          </a:xfrm>
        </p:grpSpPr>
        <p:pic>
          <p:nvPicPr>
            <p:cNvPr id="39"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79" y="5154543"/>
              <a:ext cx="824062" cy="746320"/>
            </a:xfrm>
            <a:prstGeom prst="rect">
              <a:avLst/>
            </a:prstGeom>
          </p:spPr>
        </p:pic>
        <p:pic>
          <p:nvPicPr>
            <p:cNvPr id="40"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495" y="5185638"/>
              <a:ext cx="523461" cy="715224"/>
            </a:xfrm>
            <a:prstGeom prst="rect">
              <a:avLst/>
            </a:prstGeom>
          </p:spPr>
        </p:pic>
        <p:pic>
          <p:nvPicPr>
            <p:cNvPr id="41"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356" y="5140322"/>
              <a:ext cx="480091" cy="760540"/>
            </a:xfrm>
            <a:prstGeom prst="rect">
              <a:avLst/>
            </a:prstGeom>
          </p:spPr>
        </p:pic>
        <p:pic>
          <p:nvPicPr>
            <p:cNvPr id="42"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679" y="5187857"/>
              <a:ext cx="755786" cy="713006"/>
            </a:xfrm>
            <a:prstGeom prst="rect">
              <a:avLst/>
            </a:prstGeom>
          </p:spPr>
        </p:pic>
      </p:grpSp>
      <p:sp>
        <p:nvSpPr>
          <p:cNvPr id="44" name="角丸四角形吹き出し 43"/>
          <p:cNvSpPr/>
          <p:nvPr/>
        </p:nvSpPr>
        <p:spPr>
          <a:xfrm>
            <a:off x="112889" y="4097350"/>
            <a:ext cx="3719505" cy="1162016"/>
          </a:xfrm>
          <a:prstGeom prst="wedgeRoundRectCallout">
            <a:avLst>
              <a:gd name="adj1" fmla="val -15611"/>
              <a:gd name="adj2" fmla="val 67853"/>
              <a:gd name="adj3" fmla="val 16667"/>
            </a:avLst>
          </a:prstGeom>
          <a:solidFill>
            <a:schemeClr val="bg1"/>
          </a:solidFill>
          <a:ln w="3810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皆さんの回答を元に、適材適所を図ったり、</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組織と個人のミスマッチ解消や業務量の改善といった課題解決に取り組みます。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E58131E9-4CD0-422C-8546-6796BBA700DA}"/>
              </a:ext>
            </a:extLst>
          </p:cNvPr>
          <p:cNvSpPr txBox="1"/>
          <p:nvPr/>
        </p:nvSpPr>
        <p:spPr>
          <a:xfrm>
            <a:off x="7665757" y="623149"/>
            <a:ext cx="1882754"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土日祝は翌営業日配信</a:t>
            </a:r>
          </a:p>
        </p:txBody>
      </p:sp>
      <p:sp>
        <p:nvSpPr>
          <p:cNvPr id="55" name="正方形/長方形 54">
            <a:extLst>
              <a:ext uri="{FF2B5EF4-FFF2-40B4-BE49-F238E27FC236}">
                <a16:creationId xmlns:a16="http://schemas.microsoft.com/office/drawing/2014/main" id="{199B7E80-716A-428C-9D35-247B4DFD5742}"/>
              </a:ext>
            </a:extLst>
          </p:cNvPr>
          <p:cNvSpPr/>
          <p:nvPr/>
        </p:nvSpPr>
        <p:spPr>
          <a:xfrm>
            <a:off x="4093896" y="1733388"/>
            <a:ext cx="2734811" cy="2173424"/>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highlight>
                  <a:srgbClr val="FFFF00"/>
                </a:highlight>
                <a:latin typeface="Meiryo UI" panose="020B0604030504040204" pitchFamily="50" charset="-128"/>
                <a:ea typeface="Meiryo UI" panose="020B0604030504040204" pitchFamily="50" charset="-128"/>
              </a:rPr>
              <a:t>役員</a:t>
            </a:r>
            <a:endParaRPr kumimoji="1" lang="en-US" altLang="ja-JP" b="1" dirty="0">
              <a:solidFill>
                <a:schemeClr val="tx1"/>
              </a:solidFill>
              <a:highlight>
                <a:srgbClr val="FFFF00"/>
              </a:highlight>
              <a:latin typeface="Meiryo UI" panose="020B0604030504040204" pitchFamily="50" charset="-128"/>
              <a:ea typeface="Meiryo UI" panose="020B0604030504040204" pitchFamily="50" charset="-128"/>
            </a:endParaRPr>
          </a:p>
          <a:p>
            <a:pPr algn="ctr"/>
            <a:r>
              <a:rPr kumimoji="1" lang="ja-JP" altLang="en-US" b="1" dirty="0">
                <a:solidFill>
                  <a:schemeClr val="tx1"/>
                </a:solidFill>
                <a:highlight>
                  <a:srgbClr val="FFFF00"/>
                </a:highlight>
                <a:latin typeface="Meiryo UI" panose="020B0604030504040204" pitchFamily="50" charset="-128"/>
                <a:ea typeface="Meiryo UI" panose="020B0604030504040204" pitchFamily="50" charset="-128"/>
              </a:rPr>
              <a:t>＋</a:t>
            </a:r>
            <a:endParaRPr kumimoji="1" lang="en-US" altLang="ja-JP" b="1" dirty="0">
              <a:solidFill>
                <a:schemeClr val="tx1"/>
              </a:solidFill>
              <a:highlight>
                <a:srgbClr val="FFFF00"/>
              </a:highlight>
              <a:latin typeface="Meiryo UI" panose="020B0604030504040204" pitchFamily="50" charset="-128"/>
              <a:ea typeface="Meiryo UI" panose="020B0604030504040204" pitchFamily="50" charset="-128"/>
            </a:endParaRPr>
          </a:p>
          <a:p>
            <a:pPr algn="ctr"/>
            <a:r>
              <a:rPr kumimoji="1" lang="ja-JP" altLang="en-US" b="1" dirty="0">
                <a:solidFill>
                  <a:schemeClr val="tx1"/>
                </a:solidFill>
                <a:highlight>
                  <a:srgbClr val="FFFF00"/>
                </a:highlight>
                <a:latin typeface="Meiryo UI" panose="020B0604030504040204" pitchFamily="50" charset="-128"/>
                <a:ea typeface="Meiryo UI" panose="020B0604030504040204" pitchFamily="50" charset="-128"/>
              </a:rPr>
              <a:t>人事部</a:t>
            </a:r>
            <a:endParaRPr kumimoji="1" lang="en-US" altLang="ja-JP" b="1">
              <a:solidFill>
                <a:schemeClr val="tx1"/>
              </a:solidFill>
              <a:highlight>
                <a:srgbClr val="FFFF00"/>
              </a:highlight>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回答内容に応じて</a:t>
            </a:r>
            <a:r>
              <a:rPr kumimoji="1" lang="ja-JP" altLang="en-US" sz="1200" b="1" u="sng" dirty="0">
                <a:solidFill>
                  <a:srgbClr val="FF7373"/>
                </a:solidFill>
                <a:latin typeface="Meiryo UI" panose="020B0604030504040204" pitchFamily="50" charset="-128"/>
                <a:ea typeface="Meiryo UI" panose="020B0604030504040204" pitchFamily="50" charset="-128"/>
              </a:rPr>
              <a:t>回答者の許可をいただいた上で</a:t>
            </a:r>
            <a:r>
              <a:rPr kumimoji="1" lang="ja-JP" altLang="en-US" sz="1200" b="1" dirty="0">
                <a:solidFill>
                  <a:schemeClr val="tx1"/>
                </a:solidFill>
                <a:latin typeface="Meiryo UI" panose="020B0604030504040204" pitchFamily="50" charset="-128"/>
                <a:ea typeface="Meiryo UI" panose="020B0604030504040204" pitchFamily="50" charset="-128"/>
              </a:rPr>
              <a:t>上長に共有させていただくことがあります。</a:t>
            </a:r>
          </a:p>
        </p:txBody>
      </p:sp>
      <p:sp>
        <p:nvSpPr>
          <p:cNvPr id="56" name="正方形/長方形 55">
            <a:extLst>
              <a:ext uri="{FF2B5EF4-FFF2-40B4-BE49-F238E27FC236}">
                <a16:creationId xmlns:a16="http://schemas.microsoft.com/office/drawing/2014/main" id="{DAC26A32-70DD-4067-8A01-4CF78ACC353C}"/>
              </a:ext>
            </a:extLst>
          </p:cNvPr>
          <p:cNvSpPr/>
          <p:nvPr/>
        </p:nvSpPr>
        <p:spPr>
          <a:xfrm>
            <a:off x="7124325" y="1733388"/>
            <a:ext cx="2424185" cy="2173424"/>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回答内容は</a:t>
            </a:r>
            <a:r>
              <a:rPr kumimoji="1" lang="ja-JP" altLang="en-US" b="1" u="sng" dirty="0">
                <a:solidFill>
                  <a:srgbClr val="FF7373"/>
                </a:solidFill>
                <a:latin typeface="Meiryo UI" panose="020B0604030504040204" pitchFamily="50" charset="-128"/>
                <a:ea typeface="Meiryo UI" panose="020B0604030504040204" pitchFamily="50" charset="-128"/>
                <a:cs typeface="Meiryo UI" panose="020B0604030504040204" pitchFamily="50" charset="-128"/>
              </a:rPr>
              <a:t>評価には使用しませんので</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、現在皆さんが感じている課題や不安など回答ください！</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4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996926B-63F8-43BD-B5A8-02033CA7A0D5}"/>
              </a:ext>
            </a:extLst>
          </p:cNvPr>
          <p:cNvSpPr/>
          <p:nvPr/>
        </p:nvSpPr>
        <p:spPr>
          <a:xfrm>
            <a:off x="498386" y="1295004"/>
            <a:ext cx="3299890" cy="331347"/>
          </a:xfrm>
          <a:prstGeom prst="rect">
            <a:avLst/>
          </a:prstGeom>
          <a:solidFill>
            <a:srgbClr val="00BEB4"/>
          </a:solid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設問内容</a:t>
            </a:r>
          </a:p>
        </p:txBody>
      </p:sp>
      <p:sp>
        <p:nvSpPr>
          <p:cNvPr id="57" name="正方形/長方形 56">
            <a:extLst>
              <a:ext uri="{FF2B5EF4-FFF2-40B4-BE49-F238E27FC236}">
                <a16:creationId xmlns:a16="http://schemas.microsoft.com/office/drawing/2014/main" id="{48EAF2E9-F6E9-467A-B60C-D776EF7E7AC2}"/>
              </a:ext>
            </a:extLst>
          </p:cNvPr>
          <p:cNvSpPr/>
          <p:nvPr/>
        </p:nvSpPr>
        <p:spPr>
          <a:xfrm>
            <a:off x="4091368" y="1310542"/>
            <a:ext cx="2734811" cy="331347"/>
          </a:xfrm>
          <a:prstGeom prst="rect">
            <a:avLst/>
          </a:prstGeom>
          <a:solidFill>
            <a:srgbClr val="00BEB4"/>
          </a:solid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回答閲覧者</a:t>
            </a:r>
          </a:p>
        </p:txBody>
      </p:sp>
      <p:sp>
        <p:nvSpPr>
          <p:cNvPr id="58" name="正方形/長方形 57">
            <a:extLst>
              <a:ext uri="{FF2B5EF4-FFF2-40B4-BE49-F238E27FC236}">
                <a16:creationId xmlns:a16="http://schemas.microsoft.com/office/drawing/2014/main" id="{DD3EC805-35ED-46AA-88C1-9128468FBF5F}"/>
              </a:ext>
            </a:extLst>
          </p:cNvPr>
          <p:cNvSpPr/>
          <p:nvPr/>
        </p:nvSpPr>
        <p:spPr>
          <a:xfrm>
            <a:off x="7124326" y="1303092"/>
            <a:ext cx="2424184" cy="331347"/>
          </a:xfrm>
          <a:prstGeom prst="rect">
            <a:avLst/>
          </a:prstGeom>
          <a:solidFill>
            <a:srgbClr val="00BEB4"/>
          </a:solid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本音で回答ください！</a:t>
            </a:r>
          </a:p>
        </p:txBody>
      </p:sp>
      <p:sp>
        <p:nvSpPr>
          <p:cNvPr id="59" name="正方形/長方形 58">
            <a:extLst>
              <a:ext uri="{FF2B5EF4-FFF2-40B4-BE49-F238E27FC236}">
                <a16:creationId xmlns:a16="http://schemas.microsoft.com/office/drawing/2014/main" id="{E2795AB0-B8F8-4F91-A70B-A495B75E5BA0}"/>
              </a:ext>
            </a:extLst>
          </p:cNvPr>
          <p:cNvSpPr/>
          <p:nvPr/>
        </p:nvSpPr>
        <p:spPr>
          <a:xfrm>
            <a:off x="3994201" y="4017909"/>
            <a:ext cx="5753755" cy="280695"/>
          </a:xfrm>
          <a:prstGeom prst="rect">
            <a:avLst/>
          </a:prstGeom>
          <a:solidFill>
            <a:srgbClr val="00BEB4"/>
          </a:solid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回答方法</a:t>
            </a:r>
          </a:p>
        </p:txBody>
      </p:sp>
      <p:sp>
        <p:nvSpPr>
          <p:cNvPr id="30" name="山形 56">
            <a:extLst>
              <a:ext uri="{FF2B5EF4-FFF2-40B4-BE49-F238E27FC236}">
                <a16:creationId xmlns:a16="http://schemas.microsoft.com/office/drawing/2014/main" id="{B079620C-D72F-4D52-9B3E-9910AE13778A}"/>
              </a:ext>
            </a:extLst>
          </p:cNvPr>
          <p:cNvSpPr/>
          <p:nvPr/>
        </p:nvSpPr>
        <p:spPr>
          <a:xfrm>
            <a:off x="6458146" y="4311714"/>
            <a:ext cx="1782746" cy="741583"/>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②従業員番号</a:t>
            </a:r>
          </a:p>
          <a:p>
            <a:r>
              <a:rPr kumimoji="1"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生年月日</a:t>
            </a:r>
          </a:p>
          <a:p>
            <a:r>
              <a:rPr kumimoji="1"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を入力してログイン</a:t>
            </a:r>
          </a:p>
        </p:txBody>
      </p:sp>
      <p:sp>
        <p:nvSpPr>
          <p:cNvPr id="32" name="山形 57">
            <a:extLst>
              <a:ext uri="{FF2B5EF4-FFF2-40B4-BE49-F238E27FC236}">
                <a16:creationId xmlns:a16="http://schemas.microsoft.com/office/drawing/2014/main" id="{79F603FF-F1B6-4C1B-A629-2A9133555AEE}"/>
              </a:ext>
            </a:extLst>
          </p:cNvPr>
          <p:cNvSpPr/>
          <p:nvPr/>
        </p:nvSpPr>
        <p:spPr>
          <a:xfrm>
            <a:off x="3939822" y="4305646"/>
            <a:ext cx="2383160" cy="370240"/>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① プライベートブラウズの使用</a:t>
            </a:r>
            <a:endParaRPr kumimoji="1" lang="en-US" altLang="ja-JP"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4" name="山形 50">
            <a:extLst>
              <a:ext uri="{FF2B5EF4-FFF2-40B4-BE49-F238E27FC236}">
                <a16:creationId xmlns:a16="http://schemas.microsoft.com/office/drawing/2014/main" id="{B7E7C417-0AB9-41F4-B4BF-BBA61A83A711}"/>
              </a:ext>
            </a:extLst>
          </p:cNvPr>
          <p:cNvSpPr/>
          <p:nvPr/>
        </p:nvSpPr>
        <p:spPr>
          <a:xfrm>
            <a:off x="8371675" y="4326886"/>
            <a:ext cx="1386090" cy="670338"/>
          </a:xfrm>
          <a:prstGeom prst="chevron">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③</a:t>
            </a:r>
            <a:r>
              <a:rPr kumimoji="1" lang="en-US" altLang="ja-JP"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Geppo</a:t>
            </a:r>
            <a:r>
              <a:rPr kumimoji="1"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に回答</a:t>
            </a:r>
            <a:endParaRPr kumimoji="1" lang="en-US" altLang="ja-JP"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ja-JP" altLang="en-US" sz="12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35" name="グループ化 34">
            <a:extLst>
              <a:ext uri="{FF2B5EF4-FFF2-40B4-BE49-F238E27FC236}">
                <a16:creationId xmlns:a16="http://schemas.microsoft.com/office/drawing/2014/main" id="{1FA46D6F-6B2F-4C59-B2A1-93AA45076534}"/>
              </a:ext>
            </a:extLst>
          </p:cNvPr>
          <p:cNvGrpSpPr>
            <a:grpSpLocks noChangeAspect="1"/>
          </p:cNvGrpSpPr>
          <p:nvPr/>
        </p:nvGrpSpPr>
        <p:grpSpPr>
          <a:xfrm>
            <a:off x="3917239" y="4973032"/>
            <a:ext cx="2210632" cy="1015663"/>
            <a:chOff x="3287442" y="1066298"/>
            <a:chExt cx="3568442" cy="851448"/>
          </a:xfrm>
        </p:grpSpPr>
        <p:sp>
          <p:nvSpPr>
            <p:cNvPr id="37" name="テキスト ボックス 36">
              <a:extLst>
                <a:ext uri="{FF2B5EF4-FFF2-40B4-BE49-F238E27FC236}">
                  <a16:creationId xmlns:a16="http://schemas.microsoft.com/office/drawing/2014/main" id="{BAF988E5-22C9-44C7-860E-D43770E24580}"/>
                </a:ext>
              </a:extLst>
            </p:cNvPr>
            <p:cNvSpPr txBox="1"/>
            <p:nvPr/>
          </p:nvSpPr>
          <p:spPr>
            <a:xfrm>
              <a:off x="3287442" y="1066298"/>
              <a:ext cx="3568442" cy="851448"/>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１</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 iPad</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で</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Safari</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　　 を起動</a:t>
              </a:r>
            </a:p>
            <a:p>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２</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右下の「タブアイコン」</a:t>
              </a:r>
            </a:p>
            <a:p>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３</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左下の</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プライベート</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p>
            <a:p>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４</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下の</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a:t>
              </a:r>
            </a:p>
            <a:p>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５</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ログイン</a:t>
              </a:r>
              <a:r>
                <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rPr>
                <a:t>URL</a:t>
              </a:r>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を入力</a:t>
              </a:r>
            </a:p>
          </p:txBody>
        </p:sp>
        <p:pic>
          <p:nvPicPr>
            <p:cNvPr id="51" name="図 50">
              <a:extLst>
                <a:ext uri="{FF2B5EF4-FFF2-40B4-BE49-F238E27FC236}">
                  <a16:creationId xmlns:a16="http://schemas.microsoft.com/office/drawing/2014/main" id="{E14A8E12-0CFC-49A7-AB42-8B810CBCA26A}"/>
                </a:ext>
              </a:extLst>
            </p:cNvPr>
            <p:cNvPicPr>
              <a:picLocks noChangeAspect="1"/>
            </p:cNvPicPr>
            <p:nvPr/>
          </p:nvPicPr>
          <p:blipFill rotWithShape="1">
            <a:blip r:embed="rId7"/>
            <a:srcRect l="9201" t="50809" r="82404" b="41629"/>
            <a:stretch/>
          </p:blipFill>
          <p:spPr>
            <a:xfrm>
              <a:off x="5423272" y="1154478"/>
              <a:ext cx="346721" cy="162410"/>
            </a:xfrm>
            <a:prstGeom prst="rect">
              <a:avLst/>
            </a:prstGeom>
          </p:spPr>
        </p:pic>
      </p:grpSp>
      <p:pic>
        <p:nvPicPr>
          <p:cNvPr id="52" name="図 51">
            <a:extLst>
              <a:ext uri="{FF2B5EF4-FFF2-40B4-BE49-F238E27FC236}">
                <a16:creationId xmlns:a16="http://schemas.microsoft.com/office/drawing/2014/main" id="{3511A7BE-8332-437C-A80E-BFEF67A3C1A2}"/>
              </a:ext>
            </a:extLst>
          </p:cNvPr>
          <p:cNvPicPr>
            <a:picLocks noChangeAspect="1"/>
          </p:cNvPicPr>
          <p:nvPr/>
        </p:nvPicPr>
        <p:blipFill rotWithShape="1">
          <a:blip r:embed="rId8">
            <a:biLevel thresh="75000"/>
          </a:blip>
          <a:srcRect l="16234" t="72665" r="81908" b="23886"/>
          <a:stretch/>
        </p:blipFill>
        <p:spPr>
          <a:xfrm>
            <a:off x="5848419" y="5283234"/>
            <a:ext cx="207954" cy="194813"/>
          </a:xfrm>
          <a:prstGeom prst="rect">
            <a:avLst/>
          </a:prstGeom>
        </p:spPr>
      </p:pic>
      <p:sp>
        <p:nvSpPr>
          <p:cNvPr id="53" name="正方形/長方形 52">
            <a:extLst>
              <a:ext uri="{FF2B5EF4-FFF2-40B4-BE49-F238E27FC236}">
                <a16:creationId xmlns:a16="http://schemas.microsoft.com/office/drawing/2014/main" id="{6676D31A-5169-4547-A7A5-576E152B007F}"/>
              </a:ext>
            </a:extLst>
          </p:cNvPr>
          <p:cNvSpPr/>
          <p:nvPr/>
        </p:nvSpPr>
        <p:spPr>
          <a:xfrm>
            <a:off x="4852568" y="6167581"/>
            <a:ext cx="4895389" cy="57772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https://</a:t>
            </a:r>
            <a:r>
              <a:rPr kumimoji="1" lang="en-US" altLang="ja-JP" sz="1200" b="1"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rPr>
              <a:t>企業コードを記入</a:t>
            </a:r>
            <a:r>
              <a:rPr kumimoji="1" lang="en-US" altLang="ja-JP" sz="1200" b="1"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g.geppo.jp/companies/sign_in</a:t>
            </a:r>
          </a:p>
        </p:txBody>
      </p:sp>
      <p:sp>
        <p:nvSpPr>
          <p:cNvPr id="54" name="正方形/長方形 53">
            <a:extLst>
              <a:ext uri="{FF2B5EF4-FFF2-40B4-BE49-F238E27FC236}">
                <a16:creationId xmlns:a16="http://schemas.microsoft.com/office/drawing/2014/main" id="{64C591B8-CF48-4044-97E7-83EEC1283089}"/>
              </a:ext>
            </a:extLst>
          </p:cNvPr>
          <p:cNvSpPr/>
          <p:nvPr/>
        </p:nvSpPr>
        <p:spPr>
          <a:xfrm>
            <a:off x="4050051" y="4611709"/>
            <a:ext cx="2077820" cy="430887"/>
          </a:xfrm>
          <a:prstGeom prst="rect">
            <a:avLst/>
          </a:prstGeom>
        </p:spPr>
        <p:txBody>
          <a:bodyPr wrap="square">
            <a:spAutoFit/>
          </a:bodyPr>
          <a:lstStyle/>
          <a:p>
            <a:pPr lvl="0"/>
            <a:r>
              <a:rPr kumimoji="1" lang="en-US" altLang="ja-JP"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プライバシー保護のために</a:t>
            </a:r>
            <a:endParaRPr kumimoji="1" lang="en-US" altLang="ja-JP"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lvl="0"/>
            <a:r>
              <a:rPr kumimoji="1" lang="ja-JP" altLang="en-US"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　必ずご使用ください。</a:t>
            </a:r>
            <a:endParaRPr kumimoji="1" lang="en-US" altLang="ja-JP"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0" name="正方形/長方形 59">
            <a:extLst>
              <a:ext uri="{FF2B5EF4-FFF2-40B4-BE49-F238E27FC236}">
                <a16:creationId xmlns:a16="http://schemas.microsoft.com/office/drawing/2014/main" id="{429FA551-A1AF-47E4-8C6B-B7AB64944D85}"/>
              </a:ext>
            </a:extLst>
          </p:cNvPr>
          <p:cNvSpPr/>
          <p:nvPr/>
        </p:nvSpPr>
        <p:spPr>
          <a:xfrm>
            <a:off x="3994202" y="5967393"/>
            <a:ext cx="860020" cy="7922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FF0000"/>
                </a:solidFill>
                <a:highlight>
                  <a:srgbClr val="FFFF00"/>
                </a:highlight>
              </a:rPr>
              <a:t>QR</a:t>
            </a:r>
            <a:r>
              <a:rPr kumimoji="1" lang="ja-JP" altLang="en-US" sz="1200" b="1" dirty="0">
                <a:solidFill>
                  <a:srgbClr val="FF0000"/>
                </a:solidFill>
                <a:highlight>
                  <a:srgbClr val="FFFF00"/>
                </a:highlight>
              </a:rPr>
              <a:t>コード</a:t>
            </a:r>
            <a:endParaRPr kumimoji="1" lang="en-US" altLang="ja-JP" sz="1200" b="1" dirty="0">
              <a:solidFill>
                <a:srgbClr val="FF0000"/>
              </a:solidFill>
              <a:highlight>
                <a:srgbClr val="FFFF00"/>
              </a:highlight>
            </a:endParaRPr>
          </a:p>
          <a:p>
            <a:pPr algn="ctr"/>
            <a:r>
              <a:rPr kumimoji="1" lang="ja-JP" altLang="en-US" sz="1200" b="1" dirty="0">
                <a:solidFill>
                  <a:srgbClr val="FF0000"/>
                </a:solidFill>
                <a:highlight>
                  <a:srgbClr val="FFFF00"/>
                </a:highlight>
              </a:rPr>
              <a:t>貼付用</a:t>
            </a:r>
          </a:p>
        </p:txBody>
      </p:sp>
      <p:sp>
        <p:nvSpPr>
          <p:cNvPr id="61" name="正方形/長方形 60">
            <a:extLst>
              <a:ext uri="{FF2B5EF4-FFF2-40B4-BE49-F238E27FC236}">
                <a16:creationId xmlns:a16="http://schemas.microsoft.com/office/drawing/2014/main" id="{B09DFC6F-2279-426D-B73F-83E29D85B6DC}"/>
              </a:ext>
            </a:extLst>
          </p:cNvPr>
          <p:cNvSpPr/>
          <p:nvPr/>
        </p:nvSpPr>
        <p:spPr>
          <a:xfrm>
            <a:off x="8349097" y="4974529"/>
            <a:ext cx="1459038" cy="1000274"/>
          </a:xfrm>
          <a:prstGeom prst="rect">
            <a:avLst/>
          </a:prstGeom>
        </p:spPr>
        <p:txBody>
          <a:bodyPr wrap="square">
            <a:spAutoFit/>
          </a:bodyPr>
          <a:lstStyle/>
          <a:p>
            <a:pPr lvl="0"/>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回答終了後、</a:t>
            </a:r>
            <a:endPar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lvl="0"/>
            <a:r>
              <a:rPr kumimoji="1" lang="ja-JP" altLang="en-US" sz="1200" b="1" dirty="0">
                <a:latin typeface="メイリオ" panose="020B0604030504040204" pitchFamily="50" charset="-128"/>
                <a:ea typeface="メイリオ" panose="020B0604030504040204" pitchFamily="50" charset="-128"/>
                <a:cs typeface="Meiryo UI" panose="020B0604030504040204" pitchFamily="50" charset="-128"/>
              </a:rPr>
              <a:t>プライベートブラウズのタブを</a:t>
            </a:r>
            <a:r>
              <a:rPr kumimoji="1" lang="ja-JP" altLang="en-US" sz="12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必ず閉じて</a:t>
            </a:r>
            <a:r>
              <a:rPr kumimoji="1" lang="ja-JP" altLang="en-US" sz="1200" b="1" dirty="0">
                <a:latin typeface="メイリオ" panose="020B0604030504040204" pitchFamily="50" charset="-128"/>
                <a:ea typeface="メイリオ" panose="020B0604030504040204" pitchFamily="50" charset="-128"/>
                <a:cs typeface="Meiryo UI" panose="020B0604030504040204" pitchFamily="50" charset="-128"/>
              </a:rPr>
              <a:t>ください。</a:t>
            </a:r>
            <a:endParaRPr kumimoji="1" lang="en-US" altLang="ja-JP" sz="1200" b="1" dirty="0">
              <a:latin typeface="メイリオ" panose="020B0604030504040204" pitchFamily="50" charset="-128"/>
              <a:ea typeface="メイリオ" panose="020B0604030504040204" pitchFamily="50" charset="-128"/>
              <a:cs typeface="Meiryo UI" panose="020B0604030504040204" pitchFamily="50" charset="-128"/>
            </a:endParaRPr>
          </a:p>
          <a:p>
            <a:pPr lvl="0"/>
            <a:endParaRPr kumimoji="1" lang="en-US" altLang="ja-JP" sz="1100" b="1"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BFF92068-5977-47F1-B275-87019C1997B7}"/>
              </a:ext>
            </a:extLst>
          </p:cNvPr>
          <p:cNvSpPr/>
          <p:nvPr/>
        </p:nvSpPr>
        <p:spPr>
          <a:xfrm>
            <a:off x="6564747" y="5078214"/>
            <a:ext cx="1459038" cy="646331"/>
          </a:xfrm>
          <a:prstGeom prst="rect">
            <a:avLst/>
          </a:prstGeom>
        </p:spPr>
        <p:txBody>
          <a:bodyPr wrap="square">
            <a:spAutoFit/>
          </a:bodyPr>
          <a:lstStyle/>
          <a:p>
            <a:pPr lvl="0"/>
            <a:r>
              <a:rPr kumimoji="1" lang="ja-JP" altLang="en-US" sz="1200" dirty="0">
                <a:latin typeface="メイリオ" panose="020B0604030504040204" pitchFamily="50" charset="-128"/>
                <a:ea typeface="メイリオ" panose="020B0604030504040204" pitchFamily="50" charset="-128"/>
                <a:cs typeface="Meiryo UI" panose="020B0604030504040204" pitchFamily="50" charset="-128"/>
              </a:rPr>
              <a:t>ログイン画面をお気に入り登録しておくと便利です。</a:t>
            </a:r>
            <a:endParaRPr kumimoji="1"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63" name="グループ化 62">
            <a:extLst>
              <a:ext uri="{FF2B5EF4-FFF2-40B4-BE49-F238E27FC236}">
                <a16:creationId xmlns:a16="http://schemas.microsoft.com/office/drawing/2014/main" id="{30743D47-D966-4093-AD5C-79C2F22C749D}"/>
              </a:ext>
            </a:extLst>
          </p:cNvPr>
          <p:cNvGrpSpPr>
            <a:grpSpLocks noChangeAspect="1"/>
          </p:cNvGrpSpPr>
          <p:nvPr/>
        </p:nvGrpSpPr>
        <p:grpSpPr>
          <a:xfrm rot="1480448">
            <a:off x="7780379" y="5548143"/>
            <a:ext cx="525663" cy="704613"/>
            <a:chOff x="504181" y="234428"/>
            <a:chExt cx="3284048" cy="4402021"/>
          </a:xfrm>
        </p:grpSpPr>
        <p:grpSp>
          <p:nvGrpSpPr>
            <p:cNvPr id="64" name="グループ化 63">
              <a:extLst>
                <a:ext uri="{FF2B5EF4-FFF2-40B4-BE49-F238E27FC236}">
                  <a16:creationId xmlns:a16="http://schemas.microsoft.com/office/drawing/2014/main" id="{63393CE8-CB9E-47FB-BBDD-B72A53738EB2}"/>
                </a:ext>
              </a:extLst>
            </p:cNvPr>
            <p:cNvGrpSpPr>
              <a:grpSpLocks noChangeAspect="1"/>
            </p:cNvGrpSpPr>
            <p:nvPr/>
          </p:nvGrpSpPr>
          <p:grpSpPr>
            <a:xfrm>
              <a:off x="684105" y="563618"/>
              <a:ext cx="2924200" cy="3743640"/>
              <a:chOff x="149678" y="-3108961"/>
              <a:chExt cx="9606643" cy="12298681"/>
            </a:xfrm>
          </p:grpSpPr>
          <p:pic>
            <p:nvPicPr>
              <p:cNvPr id="66" name="図 65">
                <a:extLst>
                  <a:ext uri="{FF2B5EF4-FFF2-40B4-BE49-F238E27FC236}">
                    <a16:creationId xmlns:a16="http://schemas.microsoft.com/office/drawing/2014/main" id="{1C96CAE2-E53D-452C-B9B8-E9179DE51A6C}"/>
                  </a:ext>
                </a:extLst>
              </p:cNvPr>
              <p:cNvPicPr>
                <a:picLocks noChangeAspect="1"/>
              </p:cNvPicPr>
              <p:nvPr/>
            </p:nvPicPr>
            <p:blipFill rotWithShape="1">
              <a:blip r:embed="rId9"/>
              <a:srcRect t="11590" b="16155"/>
              <a:stretch/>
            </p:blipFill>
            <p:spPr>
              <a:xfrm>
                <a:off x="149678" y="-3108961"/>
                <a:ext cx="9606643" cy="12298681"/>
              </a:xfrm>
              <a:prstGeom prst="rect">
                <a:avLst/>
              </a:prstGeom>
            </p:spPr>
          </p:pic>
          <p:sp>
            <p:nvSpPr>
              <p:cNvPr id="67" name="正方形/長方形 66">
                <a:extLst>
                  <a:ext uri="{FF2B5EF4-FFF2-40B4-BE49-F238E27FC236}">
                    <a16:creationId xmlns:a16="http://schemas.microsoft.com/office/drawing/2014/main" id="{56E22150-CE9E-4E83-9AC9-FA844ADE1AB0}"/>
                  </a:ext>
                </a:extLst>
              </p:cNvPr>
              <p:cNvSpPr/>
              <p:nvPr/>
            </p:nvSpPr>
            <p:spPr>
              <a:xfrm>
                <a:off x="1371600" y="-298174"/>
                <a:ext cx="6917635" cy="75537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図 64">
              <a:extLst>
                <a:ext uri="{FF2B5EF4-FFF2-40B4-BE49-F238E27FC236}">
                  <a16:creationId xmlns:a16="http://schemas.microsoft.com/office/drawing/2014/main" id="{27A92735-F6ED-4FFD-BDF6-0661FD88DD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181" y="234428"/>
              <a:ext cx="3284048" cy="4402021"/>
            </a:xfrm>
            <a:prstGeom prst="rect">
              <a:avLst/>
            </a:prstGeom>
          </p:spPr>
        </p:pic>
      </p:grpSp>
      <p:sp>
        <p:nvSpPr>
          <p:cNvPr id="43" name="吹き出し: 四角形 42">
            <a:extLst>
              <a:ext uri="{FF2B5EF4-FFF2-40B4-BE49-F238E27FC236}">
                <a16:creationId xmlns:a16="http://schemas.microsoft.com/office/drawing/2014/main" id="{D58F5F52-74E4-4793-92B2-FF83ED91AC9F}"/>
              </a:ext>
            </a:extLst>
          </p:cNvPr>
          <p:cNvSpPr/>
          <p:nvPr/>
        </p:nvSpPr>
        <p:spPr>
          <a:xfrm>
            <a:off x="4330015" y="154356"/>
            <a:ext cx="2084413" cy="678228"/>
          </a:xfrm>
          <a:prstGeom prst="wedgeRectCallout">
            <a:avLst>
              <a:gd name="adj1" fmla="val 103984"/>
              <a:gd name="adj2" fmla="val -22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dirty="0"/>
              <a:t>貴社のご契約内容に合わせて変更ください</a:t>
            </a:r>
          </a:p>
        </p:txBody>
      </p:sp>
      <p:sp>
        <p:nvSpPr>
          <p:cNvPr id="45" name="テキスト ボックス 44">
            <a:extLst>
              <a:ext uri="{FF2B5EF4-FFF2-40B4-BE49-F238E27FC236}">
                <a16:creationId xmlns:a16="http://schemas.microsoft.com/office/drawing/2014/main" id="{62963A02-77BB-4027-BDE9-46E8A77A927C}"/>
              </a:ext>
            </a:extLst>
          </p:cNvPr>
          <p:cNvSpPr txBox="1"/>
          <p:nvPr/>
        </p:nvSpPr>
        <p:spPr>
          <a:xfrm>
            <a:off x="7665757" y="169125"/>
            <a:ext cx="3082756" cy="523220"/>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毎月</a:t>
            </a:r>
            <a:r>
              <a:rPr kumimoji="1" lang="en-US" altLang="ja-JP" sz="2800" b="1" dirty="0">
                <a:solidFill>
                  <a:srgbClr val="FF7373"/>
                </a:solidFill>
                <a:highlight>
                  <a:srgbClr val="FFFF00"/>
                </a:highlight>
                <a:latin typeface="Meiryo UI" panose="020B0604030504040204" pitchFamily="50" charset="-128"/>
                <a:ea typeface="Meiryo UI" panose="020B0604030504040204" pitchFamily="50" charset="-128"/>
              </a:rPr>
              <a:t>1</a:t>
            </a:r>
            <a:r>
              <a:rPr kumimoji="1" lang="ja-JP" altLang="en-US" sz="2800" b="1" dirty="0">
                <a:solidFill>
                  <a:srgbClr val="FF7373"/>
                </a:solidFill>
                <a:highlight>
                  <a:srgbClr val="FFFF00"/>
                </a:highlight>
                <a:latin typeface="Meiryo UI" panose="020B0604030504040204" pitchFamily="50" charset="-128"/>
                <a:ea typeface="Meiryo UI" panose="020B0604030504040204" pitchFamily="50" charset="-128"/>
              </a:rPr>
              <a:t>日</a:t>
            </a:r>
            <a:r>
              <a:rPr kumimoji="1" lang="en-US" altLang="ja-JP" sz="2800" b="1" dirty="0">
                <a:solidFill>
                  <a:srgbClr val="FF7373"/>
                </a:solidFill>
                <a:highlight>
                  <a:srgbClr val="FFFF00"/>
                </a:highlight>
                <a:latin typeface="Meiryo UI" panose="020B0604030504040204" pitchFamily="50" charset="-128"/>
                <a:ea typeface="Meiryo UI" panose="020B0604030504040204" pitchFamily="50" charset="-128"/>
              </a:rPr>
              <a:t>or15</a:t>
            </a:r>
            <a:r>
              <a:rPr kumimoji="1" lang="ja-JP" altLang="en-US" sz="2800" b="1" dirty="0">
                <a:solidFill>
                  <a:srgbClr val="FF7373"/>
                </a:solidFill>
                <a:highlight>
                  <a:srgbClr val="FFFF00"/>
                </a:highlight>
                <a:latin typeface="Meiryo UI" panose="020B0604030504040204" pitchFamily="50" charset="-128"/>
                <a:ea typeface="Meiryo UI" panose="020B0604030504040204" pitchFamily="50" charset="-128"/>
              </a:rPr>
              <a:t>日</a:t>
            </a:r>
            <a:r>
              <a:rPr kumimoji="1" lang="ja-JP" altLang="en-US" sz="1600" b="1" dirty="0">
                <a:latin typeface="Meiryo UI" panose="020B0604030504040204" pitchFamily="50" charset="-128"/>
                <a:ea typeface="Meiryo UI" panose="020B0604030504040204" pitchFamily="50" charset="-128"/>
              </a:rPr>
              <a:t>配信</a:t>
            </a:r>
          </a:p>
        </p:txBody>
      </p:sp>
    </p:spTree>
    <p:extLst>
      <p:ext uri="{BB962C8B-B14F-4D97-AF65-F5344CB8AC3E}">
        <p14:creationId xmlns:p14="http://schemas.microsoft.com/office/powerpoint/2010/main" val="153053572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15211</TotalTime>
  <Words>283</Words>
  <Application>Microsoft Office PowerPoint</Application>
  <PresentationFormat>A4 210 x 297 mm</PresentationFormat>
  <Paragraphs>43</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メイリオ</vt:lpstr>
      <vt:lpstr>Arial</vt:lpstr>
      <vt:lpstr>Calibri</vt:lpstr>
      <vt:lpstr>Calibri Light</vt:lpstr>
      <vt:lpstr>Office Theme</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Geppo</dc:title>
  <dc:subject/>
  <dc:creator>渡邊大介</dc:creator>
  <cp:keywords/>
  <dc:description/>
  <cp:lastModifiedBy>高橋 智則</cp:lastModifiedBy>
  <cp:revision>147</cp:revision>
  <cp:lastPrinted>2017-09-26T05:38:50Z</cp:lastPrinted>
  <dcterms:created xsi:type="dcterms:W3CDTF">2017-06-30T06:40:26Z</dcterms:created>
  <dcterms:modified xsi:type="dcterms:W3CDTF">2022-11-30T09:33:41Z</dcterms:modified>
  <cp:category/>
</cp:coreProperties>
</file>