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308" r:id="rId5"/>
    <p:sldId id="302" r:id="rId6"/>
    <p:sldId id="334" r:id="rId7"/>
    <p:sldId id="348" r:id="rId8"/>
    <p:sldId id="347" r:id="rId9"/>
    <p:sldId id="351" r:id="rId10"/>
    <p:sldId id="259" r:id="rId11"/>
    <p:sldId id="693" r:id="rId12"/>
    <p:sldId id="338" r:id="rId13"/>
    <p:sldId id="339" r:id="rId14"/>
    <p:sldId id="340" r:id="rId15"/>
    <p:sldId id="352" r:id="rId16"/>
    <p:sldId id="343" r:id="rId17"/>
    <p:sldId id="331" r:id="rId18"/>
    <p:sldId id="692" r:id="rId19"/>
    <p:sldId id="337" r:id="rId20"/>
    <p:sldId id="335" r:id="rId21"/>
    <p:sldId id="694" r:id="rId22"/>
  </p:sldIdLst>
  <p:sldSz cx="9144000" cy="6858000" type="screen4x3"/>
  <p:notesSz cx="6858000" cy="9144000"/>
  <p:custDataLst>
    <p:tags r:id="rId24"/>
  </p:custDataLst>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1607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321457"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482186"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642915"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803643"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964372"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125101"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285829" algn="ctr" defTabSz="410751" rtl="0" fontAlgn="auto" latinLnBrk="0" hangingPunct="0">
      <a:lnSpc>
        <a:spcPct val="100000"/>
      </a:lnSpc>
      <a:spcBef>
        <a:spcPts val="0"/>
      </a:spcBef>
      <a:spcAft>
        <a:spcPts val="0"/>
      </a:spcAft>
      <a:buClrTx/>
      <a:buSzTx/>
      <a:buFontTx/>
      <a:buNone/>
      <a:tabLst/>
      <a:defRPr kumimoji="0" sz="1687"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B4"/>
    <a:srgbClr val="5E5E5E"/>
    <a:srgbClr val="D9D9D9"/>
    <a:srgbClr val="002060"/>
    <a:srgbClr val="CFD8DC"/>
    <a:srgbClr val="37474F"/>
    <a:srgbClr val="55BBB3"/>
    <a:srgbClr val="C0C4C6"/>
    <a:srgbClr val="E16B6B"/>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BC25D-25B5-B507-1F89-A59A31AA7BBB}" v="40" dt="2024-08-02T06:20:27.961"/>
    <p1510:client id="{6C65A872-8E59-DDB8-7751-0E5163FC8904}" v="70" dt="2024-08-01T11:32:25.639"/>
    <p1510:client id="{F3344ADB-F5CB-E332-3050-3EF3AF6FD4CA}" v="31" dt="2024-08-02T08:21:32.7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 autoAdjust="0"/>
    <p:restoredTop sz="94660"/>
  </p:normalViewPr>
  <p:slideViewPr>
    <p:cSldViewPr snapToGrid="0">
      <p:cViewPr varScale="1">
        <p:scale>
          <a:sx n="81" d="100"/>
          <a:sy n="81" d="100"/>
        </p:scale>
        <p:origin x="20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橋 智則" userId="14439484-ad95-46cf-bbcc-1b897d491504" providerId="ADAL" clId="{166EB432-8742-4B38-91DA-AA3E7BD11B56}"/>
    <pc:docChg chg="modSld">
      <pc:chgData name="高橋 智則" userId="14439484-ad95-46cf-bbcc-1b897d491504" providerId="ADAL" clId="{166EB432-8742-4B38-91DA-AA3E7BD11B56}" dt="2024-07-16T07:21:25.472" v="19" actId="6549"/>
      <pc:docMkLst>
        <pc:docMk/>
      </pc:docMkLst>
      <pc:sldChg chg="modSp mod">
        <pc:chgData name="高橋 智則" userId="14439484-ad95-46cf-bbcc-1b897d491504" providerId="ADAL" clId="{166EB432-8742-4B38-91DA-AA3E7BD11B56}" dt="2024-07-16T07:21:25.472" v="19" actId="6549"/>
        <pc:sldMkLst>
          <pc:docMk/>
          <pc:sldMk cId="1345041181" sldId="707"/>
        </pc:sldMkLst>
        <pc:spChg chg="mod">
          <ac:chgData name="高橋 智則" userId="14439484-ad95-46cf-bbcc-1b897d491504" providerId="ADAL" clId="{166EB432-8742-4B38-91DA-AA3E7BD11B56}" dt="2024-07-16T07:21:25.472" v="19" actId="6549"/>
          <ac:spMkLst>
            <pc:docMk/>
            <pc:sldMk cId="1345041181" sldId="707"/>
            <ac:spMk id="16" creationId="{00000000-0000-0000-0000-000000000000}"/>
          </ac:spMkLst>
        </pc:spChg>
      </pc:sldChg>
    </pc:docChg>
  </pc:docChgLst>
  <pc:docChgLst>
    <pc:chgData name="青木 萌百" userId="S::aokimomo@r.recruit.co.jp::b1fbb345-35ba-4afb-a6c5-7071621ee6b7" providerId="AD" clId="Web-{6C65A872-8E59-DDB8-7751-0E5163FC8904}"/>
    <pc:docChg chg="delSld modSld sldOrd">
      <pc:chgData name="青木 萌百" userId="S::aokimomo@r.recruit.co.jp::b1fbb345-35ba-4afb-a6c5-7071621ee6b7" providerId="AD" clId="Web-{6C65A872-8E59-DDB8-7751-0E5163FC8904}" dt="2024-08-01T11:32:25.639" v="66"/>
      <pc:docMkLst>
        <pc:docMk/>
      </pc:docMkLst>
      <pc:sldChg chg="del">
        <pc:chgData name="青木 萌百" userId="S::aokimomo@r.recruit.co.jp::b1fbb345-35ba-4afb-a6c5-7071621ee6b7" providerId="AD" clId="Web-{6C65A872-8E59-DDB8-7751-0E5163FC8904}" dt="2024-08-01T11:28:30.085" v="7"/>
        <pc:sldMkLst>
          <pc:docMk/>
          <pc:sldMk cId="0" sldId="260"/>
        </pc:sldMkLst>
      </pc:sldChg>
      <pc:sldChg chg="del">
        <pc:chgData name="青木 萌百" userId="S::aokimomo@r.recruit.co.jp::b1fbb345-35ba-4afb-a6c5-7071621ee6b7" providerId="AD" clId="Web-{6C65A872-8E59-DDB8-7751-0E5163FC8904}" dt="2024-08-01T11:28:30.070" v="6"/>
        <pc:sldMkLst>
          <pc:docMk/>
          <pc:sldMk cId="0" sldId="261"/>
        </pc:sldMkLst>
      </pc:sldChg>
      <pc:sldChg chg="del">
        <pc:chgData name="青木 萌百" userId="S::aokimomo@r.recruit.co.jp::b1fbb345-35ba-4afb-a6c5-7071621ee6b7" providerId="AD" clId="Web-{6C65A872-8E59-DDB8-7751-0E5163FC8904}" dt="2024-08-01T11:31:44.216" v="39"/>
        <pc:sldMkLst>
          <pc:docMk/>
          <pc:sldMk cId="942853360" sldId="282"/>
        </pc:sldMkLst>
      </pc:sldChg>
      <pc:sldChg chg="del">
        <pc:chgData name="青木 萌百" userId="S::aokimomo@r.recruit.co.jp::b1fbb345-35ba-4afb-a6c5-7071621ee6b7" providerId="AD" clId="Web-{6C65A872-8E59-DDB8-7751-0E5163FC8904}" dt="2024-08-01T11:31:44.263" v="65"/>
        <pc:sldMkLst>
          <pc:docMk/>
          <pc:sldMk cId="4086832234" sldId="295"/>
        </pc:sldMkLst>
      </pc:sldChg>
      <pc:sldChg chg="del">
        <pc:chgData name="青木 萌百" userId="S::aokimomo@r.recruit.co.jp::b1fbb345-35ba-4afb-a6c5-7071621ee6b7" providerId="AD" clId="Web-{6C65A872-8E59-DDB8-7751-0E5163FC8904}" dt="2024-08-01T11:28:30.116" v="13"/>
        <pc:sldMkLst>
          <pc:docMk/>
          <pc:sldMk cId="2223785560" sldId="296"/>
        </pc:sldMkLst>
      </pc:sldChg>
      <pc:sldChg chg="del">
        <pc:chgData name="青木 萌百" userId="S::aokimomo@r.recruit.co.jp::b1fbb345-35ba-4afb-a6c5-7071621ee6b7" providerId="AD" clId="Web-{6C65A872-8E59-DDB8-7751-0E5163FC8904}" dt="2024-08-01T11:28:30.070" v="3"/>
        <pc:sldMkLst>
          <pc:docMk/>
          <pc:sldMk cId="1711820508" sldId="299"/>
        </pc:sldMkLst>
      </pc:sldChg>
      <pc:sldChg chg="del">
        <pc:chgData name="青木 萌百" userId="S::aokimomo@r.recruit.co.jp::b1fbb345-35ba-4afb-a6c5-7071621ee6b7" providerId="AD" clId="Web-{6C65A872-8E59-DDB8-7751-0E5163FC8904}" dt="2024-08-01T11:31:44.216" v="43"/>
        <pc:sldMkLst>
          <pc:docMk/>
          <pc:sldMk cId="2445821381" sldId="301"/>
        </pc:sldMkLst>
      </pc:sldChg>
      <pc:sldChg chg="modSp ord">
        <pc:chgData name="青木 萌百" userId="S::aokimomo@r.recruit.co.jp::b1fbb345-35ba-4afb-a6c5-7071621ee6b7" providerId="AD" clId="Web-{6C65A872-8E59-DDB8-7751-0E5163FC8904}" dt="2024-08-01T11:29:07.164" v="24" actId="20577"/>
        <pc:sldMkLst>
          <pc:docMk/>
          <pc:sldMk cId="1668927493" sldId="308"/>
        </pc:sldMkLst>
        <pc:spChg chg="mod">
          <ac:chgData name="青木 萌百" userId="S::aokimomo@r.recruit.co.jp::b1fbb345-35ba-4afb-a6c5-7071621ee6b7" providerId="AD" clId="Web-{6C65A872-8E59-DDB8-7751-0E5163FC8904}" dt="2024-08-01T11:29:07.164" v="24" actId="20577"/>
          <ac:spMkLst>
            <pc:docMk/>
            <pc:sldMk cId="1668927493" sldId="308"/>
            <ac:spMk id="2" creationId="{99247628-DA5D-4908-96A7-29DF0B0B0F7B}"/>
          </ac:spMkLst>
        </pc:spChg>
      </pc:sldChg>
      <pc:sldChg chg="del">
        <pc:chgData name="青木 萌百" userId="S::aokimomo@r.recruit.co.jp::b1fbb345-35ba-4afb-a6c5-7071621ee6b7" providerId="AD" clId="Web-{6C65A872-8E59-DDB8-7751-0E5163FC8904}" dt="2024-08-01T11:31:44.263" v="64"/>
        <pc:sldMkLst>
          <pc:docMk/>
          <pc:sldMk cId="2772416504" sldId="309"/>
        </pc:sldMkLst>
      </pc:sldChg>
      <pc:sldChg chg="del">
        <pc:chgData name="青木 萌百" userId="S::aokimomo@r.recruit.co.jp::b1fbb345-35ba-4afb-a6c5-7071621ee6b7" providerId="AD" clId="Web-{6C65A872-8E59-DDB8-7751-0E5163FC8904}" dt="2024-08-01T11:31:44.263" v="63"/>
        <pc:sldMkLst>
          <pc:docMk/>
          <pc:sldMk cId="1720643097" sldId="310"/>
        </pc:sldMkLst>
      </pc:sldChg>
      <pc:sldChg chg="del">
        <pc:chgData name="青木 萌百" userId="S::aokimomo@r.recruit.co.jp::b1fbb345-35ba-4afb-a6c5-7071621ee6b7" providerId="AD" clId="Web-{6C65A872-8E59-DDB8-7751-0E5163FC8904}" dt="2024-08-01T11:31:44.248" v="60"/>
        <pc:sldMkLst>
          <pc:docMk/>
          <pc:sldMk cId="3742318423" sldId="314"/>
        </pc:sldMkLst>
      </pc:sldChg>
      <pc:sldChg chg="del">
        <pc:chgData name="青木 萌百" userId="S::aokimomo@r.recruit.co.jp::b1fbb345-35ba-4afb-a6c5-7071621ee6b7" providerId="AD" clId="Web-{6C65A872-8E59-DDB8-7751-0E5163FC8904}" dt="2024-08-01T11:31:44.248" v="58"/>
        <pc:sldMkLst>
          <pc:docMk/>
          <pc:sldMk cId="2879785067" sldId="315"/>
        </pc:sldMkLst>
      </pc:sldChg>
      <pc:sldChg chg="del">
        <pc:chgData name="青木 萌百" userId="S::aokimomo@r.recruit.co.jp::b1fbb345-35ba-4afb-a6c5-7071621ee6b7" providerId="AD" clId="Web-{6C65A872-8E59-DDB8-7751-0E5163FC8904}" dt="2024-08-01T11:31:44.232" v="55"/>
        <pc:sldMkLst>
          <pc:docMk/>
          <pc:sldMk cId="198995562" sldId="316"/>
        </pc:sldMkLst>
      </pc:sldChg>
      <pc:sldChg chg="del">
        <pc:chgData name="青木 萌百" userId="S::aokimomo@r.recruit.co.jp::b1fbb345-35ba-4afb-a6c5-7071621ee6b7" providerId="AD" clId="Web-{6C65A872-8E59-DDB8-7751-0E5163FC8904}" dt="2024-08-01T11:31:44.232" v="54"/>
        <pc:sldMkLst>
          <pc:docMk/>
          <pc:sldMk cId="3198388641" sldId="317"/>
        </pc:sldMkLst>
      </pc:sldChg>
      <pc:sldChg chg="del">
        <pc:chgData name="青木 萌百" userId="S::aokimomo@r.recruit.co.jp::b1fbb345-35ba-4afb-a6c5-7071621ee6b7" providerId="AD" clId="Web-{6C65A872-8E59-DDB8-7751-0E5163FC8904}" dt="2024-08-01T11:31:44.232" v="53"/>
        <pc:sldMkLst>
          <pc:docMk/>
          <pc:sldMk cId="3683875835" sldId="318"/>
        </pc:sldMkLst>
      </pc:sldChg>
      <pc:sldChg chg="del">
        <pc:chgData name="青木 萌百" userId="S::aokimomo@r.recruit.co.jp::b1fbb345-35ba-4afb-a6c5-7071621ee6b7" providerId="AD" clId="Web-{6C65A872-8E59-DDB8-7751-0E5163FC8904}" dt="2024-08-01T11:31:44.232" v="50"/>
        <pc:sldMkLst>
          <pc:docMk/>
          <pc:sldMk cId="570603812" sldId="319"/>
        </pc:sldMkLst>
      </pc:sldChg>
      <pc:sldChg chg="del">
        <pc:chgData name="青木 萌百" userId="S::aokimomo@r.recruit.co.jp::b1fbb345-35ba-4afb-a6c5-7071621ee6b7" providerId="AD" clId="Web-{6C65A872-8E59-DDB8-7751-0E5163FC8904}" dt="2024-08-01T11:31:44.232" v="49"/>
        <pc:sldMkLst>
          <pc:docMk/>
          <pc:sldMk cId="1724984017" sldId="320"/>
        </pc:sldMkLst>
      </pc:sldChg>
      <pc:sldChg chg="del">
        <pc:chgData name="青木 萌百" userId="S::aokimomo@r.recruit.co.jp::b1fbb345-35ba-4afb-a6c5-7071621ee6b7" providerId="AD" clId="Web-{6C65A872-8E59-DDB8-7751-0E5163FC8904}" dt="2024-08-01T11:31:44.232" v="48"/>
        <pc:sldMkLst>
          <pc:docMk/>
          <pc:sldMk cId="2076276915" sldId="321"/>
        </pc:sldMkLst>
      </pc:sldChg>
      <pc:sldChg chg="del">
        <pc:chgData name="青木 萌百" userId="S::aokimomo@r.recruit.co.jp::b1fbb345-35ba-4afb-a6c5-7071621ee6b7" providerId="AD" clId="Web-{6C65A872-8E59-DDB8-7751-0E5163FC8904}" dt="2024-08-01T11:31:44.232" v="47"/>
        <pc:sldMkLst>
          <pc:docMk/>
          <pc:sldMk cId="2612266595" sldId="322"/>
        </pc:sldMkLst>
      </pc:sldChg>
      <pc:sldChg chg="del">
        <pc:chgData name="青木 萌百" userId="S::aokimomo@r.recruit.co.jp::b1fbb345-35ba-4afb-a6c5-7071621ee6b7" providerId="AD" clId="Web-{6C65A872-8E59-DDB8-7751-0E5163FC8904}" dt="2024-08-01T11:31:44.232" v="46"/>
        <pc:sldMkLst>
          <pc:docMk/>
          <pc:sldMk cId="2243159783" sldId="325"/>
        </pc:sldMkLst>
      </pc:sldChg>
      <pc:sldChg chg="del">
        <pc:chgData name="青木 萌百" userId="S::aokimomo@r.recruit.co.jp::b1fbb345-35ba-4afb-a6c5-7071621ee6b7" providerId="AD" clId="Web-{6C65A872-8E59-DDB8-7751-0E5163FC8904}" dt="2024-08-01T11:31:44.201" v="37"/>
        <pc:sldMkLst>
          <pc:docMk/>
          <pc:sldMk cId="295099381" sldId="329"/>
        </pc:sldMkLst>
      </pc:sldChg>
      <pc:sldChg chg="del">
        <pc:chgData name="青木 萌百" userId="S::aokimomo@r.recruit.co.jp::b1fbb345-35ba-4afb-a6c5-7071621ee6b7" providerId="AD" clId="Web-{6C65A872-8E59-DDB8-7751-0E5163FC8904}" dt="2024-08-01T11:31:44.201" v="36"/>
        <pc:sldMkLst>
          <pc:docMk/>
          <pc:sldMk cId="7471091" sldId="330"/>
        </pc:sldMkLst>
      </pc:sldChg>
      <pc:sldChg chg="del">
        <pc:chgData name="青木 萌百" userId="S::aokimomo@r.recruit.co.jp::b1fbb345-35ba-4afb-a6c5-7071621ee6b7" providerId="AD" clId="Web-{6C65A872-8E59-DDB8-7751-0E5163FC8904}" dt="2024-08-01T11:29:33.447" v="27"/>
        <pc:sldMkLst>
          <pc:docMk/>
          <pc:sldMk cId="1047569039" sldId="333"/>
        </pc:sldMkLst>
      </pc:sldChg>
      <pc:sldChg chg="modSp">
        <pc:chgData name="青木 萌百" userId="S::aokimomo@r.recruit.co.jp::b1fbb345-35ba-4afb-a6c5-7071621ee6b7" providerId="AD" clId="Web-{6C65A872-8E59-DDB8-7751-0E5163FC8904}" dt="2024-08-01T11:29:25.665" v="26" actId="20577"/>
        <pc:sldMkLst>
          <pc:docMk/>
          <pc:sldMk cId="1843598343" sldId="334"/>
        </pc:sldMkLst>
        <pc:spChg chg="mod">
          <ac:chgData name="青木 萌百" userId="S::aokimomo@r.recruit.co.jp::b1fbb345-35ba-4afb-a6c5-7071621ee6b7" providerId="AD" clId="Web-{6C65A872-8E59-DDB8-7751-0E5163FC8904}" dt="2024-08-01T11:29:25.665" v="26" actId="20577"/>
          <ac:spMkLst>
            <pc:docMk/>
            <pc:sldMk cId="1843598343" sldId="334"/>
            <ac:spMk id="2" creationId="{00000000-0000-0000-0000-000000000000}"/>
          </ac:spMkLst>
        </pc:spChg>
      </pc:sldChg>
      <pc:sldChg chg="del">
        <pc:chgData name="青木 萌百" userId="S::aokimomo@r.recruit.co.jp::b1fbb345-35ba-4afb-a6c5-7071621ee6b7" providerId="AD" clId="Web-{6C65A872-8E59-DDB8-7751-0E5163FC8904}" dt="2024-08-01T11:28:30.070" v="5"/>
        <pc:sldMkLst>
          <pc:docMk/>
          <pc:sldMk cId="4101824780" sldId="344"/>
        </pc:sldMkLst>
      </pc:sldChg>
      <pc:sldChg chg="modSp del">
        <pc:chgData name="青木 萌百" userId="S::aokimomo@r.recruit.co.jp::b1fbb345-35ba-4afb-a6c5-7071621ee6b7" providerId="AD" clId="Web-{6C65A872-8E59-DDB8-7751-0E5163FC8904}" dt="2024-08-01T11:32:25.639" v="66"/>
        <pc:sldMkLst>
          <pc:docMk/>
          <pc:sldMk cId="4081933618" sldId="349"/>
        </pc:sldMkLst>
        <pc:spChg chg="mod">
          <ac:chgData name="青木 萌百" userId="S::aokimomo@r.recruit.co.jp::b1fbb345-35ba-4afb-a6c5-7071621ee6b7" providerId="AD" clId="Web-{6C65A872-8E59-DDB8-7751-0E5163FC8904}" dt="2024-08-01T11:29:47.650" v="33" actId="20577"/>
          <ac:spMkLst>
            <pc:docMk/>
            <pc:sldMk cId="4081933618" sldId="349"/>
            <ac:spMk id="2" creationId="{00000000-0000-0000-0000-000000000000}"/>
          </ac:spMkLst>
        </pc:spChg>
      </pc:sldChg>
      <pc:sldChg chg="del">
        <pc:chgData name="青木 萌百" userId="S::aokimomo@r.recruit.co.jp::b1fbb345-35ba-4afb-a6c5-7071621ee6b7" providerId="AD" clId="Web-{6C65A872-8E59-DDB8-7751-0E5163FC8904}" dt="2024-08-01T11:31:44.248" v="61"/>
        <pc:sldMkLst>
          <pc:docMk/>
          <pc:sldMk cId="3547864602" sldId="418"/>
        </pc:sldMkLst>
      </pc:sldChg>
      <pc:sldChg chg="del">
        <pc:chgData name="青木 萌百" userId="S::aokimomo@r.recruit.co.jp::b1fbb345-35ba-4afb-a6c5-7071621ee6b7" providerId="AD" clId="Web-{6C65A872-8E59-DDB8-7751-0E5163FC8904}" dt="2024-08-01T11:28:30.085" v="8"/>
        <pc:sldMkLst>
          <pc:docMk/>
          <pc:sldMk cId="0" sldId="421"/>
        </pc:sldMkLst>
      </pc:sldChg>
      <pc:sldChg chg="del">
        <pc:chgData name="青木 萌百" userId="S::aokimomo@r.recruit.co.jp::b1fbb345-35ba-4afb-a6c5-7071621ee6b7" providerId="AD" clId="Web-{6C65A872-8E59-DDB8-7751-0E5163FC8904}" dt="2024-08-01T11:31:44.248" v="57"/>
        <pc:sldMkLst>
          <pc:docMk/>
          <pc:sldMk cId="2418542141" sldId="425"/>
        </pc:sldMkLst>
      </pc:sldChg>
      <pc:sldChg chg="del">
        <pc:chgData name="青木 萌百" userId="S::aokimomo@r.recruit.co.jp::b1fbb345-35ba-4afb-a6c5-7071621ee6b7" providerId="AD" clId="Web-{6C65A872-8E59-DDB8-7751-0E5163FC8904}" dt="2024-08-01T11:31:44.216" v="42"/>
        <pc:sldMkLst>
          <pc:docMk/>
          <pc:sldMk cId="96378249" sldId="427"/>
        </pc:sldMkLst>
      </pc:sldChg>
      <pc:sldChg chg="del">
        <pc:chgData name="青木 萌百" userId="S::aokimomo@r.recruit.co.jp::b1fbb345-35ba-4afb-a6c5-7071621ee6b7" providerId="AD" clId="Web-{6C65A872-8E59-DDB8-7751-0E5163FC8904}" dt="2024-08-01T11:31:44.216" v="41"/>
        <pc:sldMkLst>
          <pc:docMk/>
          <pc:sldMk cId="3929259240" sldId="463"/>
        </pc:sldMkLst>
      </pc:sldChg>
      <pc:sldChg chg="del">
        <pc:chgData name="青木 萌百" userId="S::aokimomo@r.recruit.co.jp::b1fbb345-35ba-4afb-a6c5-7071621ee6b7" providerId="AD" clId="Web-{6C65A872-8E59-DDB8-7751-0E5163FC8904}" dt="2024-08-01T11:31:44.201" v="38"/>
        <pc:sldMkLst>
          <pc:docMk/>
          <pc:sldMk cId="2582365429" sldId="686"/>
        </pc:sldMkLst>
      </pc:sldChg>
      <pc:sldChg chg="del">
        <pc:chgData name="青木 萌百" userId="S::aokimomo@r.recruit.co.jp::b1fbb345-35ba-4afb-a6c5-7071621ee6b7" providerId="AD" clId="Web-{6C65A872-8E59-DDB8-7751-0E5163FC8904}" dt="2024-08-01T11:31:44.232" v="45"/>
        <pc:sldMkLst>
          <pc:docMk/>
          <pc:sldMk cId="2464019719" sldId="687"/>
        </pc:sldMkLst>
      </pc:sldChg>
      <pc:sldChg chg="del">
        <pc:chgData name="青木 萌百" userId="S::aokimomo@r.recruit.co.jp::b1fbb345-35ba-4afb-a6c5-7071621ee6b7" providerId="AD" clId="Web-{6C65A872-8E59-DDB8-7751-0E5163FC8904}" dt="2024-08-01T11:28:30.054" v="1"/>
        <pc:sldMkLst>
          <pc:docMk/>
          <pc:sldMk cId="2240725970" sldId="689"/>
        </pc:sldMkLst>
      </pc:sldChg>
      <pc:sldChg chg="del">
        <pc:chgData name="青木 萌百" userId="S::aokimomo@r.recruit.co.jp::b1fbb345-35ba-4afb-a6c5-7071621ee6b7" providerId="AD" clId="Web-{6C65A872-8E59-DDB8-7751-0E5163FC8904}" dt="2024-08-01T11:31:44.216" v="44"/>
        <pc:sldMkLst>
          <pc:docMk/>
          <pc:sldMk cId="3612452356" sldId="690"/>
        </pc:sldMkLst>
      </pc:sldChg>
      <pc:sldChg chg="del">
        <pc:chgData name="青木 萌百" userId="S::aokimomo@r.recruit.co.jp::b1fbb345-35ba-4afb-a6c5-7071621ee6b7" providerId="AD" clId="Web-{6C65A872-8E59-DDB8-7751-0E5163FC8904}" dt="2024-08-01T11:31:44.248" v="56"/>
        <pc:sldMkLst>
          <pc:docMk/>
          <pc:sldMk cId="4241598623" sldId="691"/>
        </pc:sldMkLst>
      </pc:sldChg>
      <pc:sldChg chg="del">
        <pc:chgData name="青木 萌百" userId="S::aokimomo@r.recruit.co.jp::b1fbb345-35ba-4afb-a6c5-7071621ee6b7" providerId="AD" clId="Web-{6C65A872-8E59-DDB8-7751-0E5163FC8904}" dt="2024-08-01T11:31:44.232" v="51"/>
        <pc:sldMkLst>
          <pc:docMk/>
          <pc:sldMk cId="2514144305" sldId="694"/>
        </pc:sldMkLst>
      </pc:sldChg>
      <pc:sldChg chg="del">
        <pc:chgData name="青木 萌百" userId="S::aokimomo@r.recruit.co.jp::b1fbb345-35ba-4afb-a6c5-7071621ee6b7" providerId="AD" clId="Web-{6C65A872-8E59-DDB8-7751-0E5163FC8904}" dt="2024-08-01T11:31:44.232" v="52"/>
        <pc:sldMkLst>
          <pc:docMk/>
          <pc:sldMk cId="1408207876" sldId="696"/>
        </pc:sldMkLst>
      </pc:sldChg>
      <pc:sldChg chg="del">
        <pc:chgData name="青木 萌百" userId="S::aokimomo@r.recruit.co.jp::b1fbb345-35ba-4afb-a6c5-7071621ee6b7" providerId="AD" clId="Web-{6C65A872-8E59-DDB8-7751-0E5163FC8904}" dt="2024-08-01T11:31:44.248" v="59"/>
        <pc:sldMkLst>
          <pc:docMk/>
          <pc:sldMk cId="2737646728" sldId="698"/>
        </pc:sldMkLst>
      </pc:sldChg>
      <pc:sldChg chg="del">
        <pc:chgData name="青木 萌百" userId="S::aokimomo@r.recruit.co.jp::b1fbb345-35ba-4afb-a6c5-7071621ee6b7" providerId="AD" clId="Web-{6C65A872-8E59-DDB8-7751-0E5163FC8904}" dt="2024-08-01T11:28:30.054" v="2"/>
        <pc:sldMkLst>
          <pc:docMk/>
          <pc:sldMk cId="2215930918" sldId="699"/>
        </pc:sldMkLst>
      </pc:sldChg>
      <pc:sldChg chg="del">
        <pc:chgData name="青木 萌百" userId="S::aokimomo@r.recruit.co.jp::b1fbb345-35ba-4afb-a6c5-7071621ee6b7" providerId="AD" clId="Web-{6C65A872-8E59-DDB8-7751-0E5163FC8904}" dt="2024-08-01T11:31:44.201" v="35"/>
        <pc:sldMkLst>
          <pc:docMk/>
          <pc:sldMk cId="3668821284" sldId="701"/>
        </pc:sldMkLst>
      </pc:sldChg>
      <pc:sldChg chg="del">
        <pc:chgData name="青木 萌百" userId="S::aokimomo@r.recruit.co.jp::b1fbb345-35ba-4afb-a6c5-7071621ee6b7" providerId="AD" clId="Web-{6C65A872-8E59-DDB8-7751-0E5163FC8904}" dt="2024-08-01T11:31:44.248" v="62"/>
        <pc:sldMkLst>
          <pc:docMk/>
          <pc:sldMk cId="127715104" sldId="705"/>
        </pc:sldMkLst>
      </pc:sldChg>
      <pc:sldChg chg="del">
        <pc:chgData name="青木 萌百" userId="S::aokimomo@r.recruit.co.jp::b1fbb345-35ba-4afb-a6c5-7071621ee6b7" providerId="AD" clId="Web-{6C65A872-8E59-DDB8-7751-0E5163FC8904}" dt="2024-08-01T11:28:30.085" v="9"/>
        <pc:sldMkLst>
          <pc:docMk/>
          <pc:sldMk cId="434966315" sldId="706"/>
        </pc:sldMkLst>
      </pc:sldChg>
      <pc:sldChg chg="del">
        <pc:chgData name="青木 萌百" userId="S::aokimomo@r.recruit.co.jp::b1fbb345-35ba-4afb-a6c5-7071621ee6b7" providerId="AD" clId="Web-{6C65A872-8E59-DDB8-7751-0E5163FC8904}" dt="2024-08-01T11:28:30.101" v="11"/>
        <pc:sldMkLst>
          <pc:docMk/>
          <pc:sldMk cId="1345041181" sldId="707"/>
        </pc:sldMkLst>
      </pc:sldChg>
      <pc:sldChg chg="del">
        <pc:chgData name="青木 萌百" userId="S::aokimomo@r.recruit.co.jp::b1fbb345-35ba-4afb-a6c5-7071621ee6b7" providerId="AD" clId="Web-{6C65A872-8E59-DDB8-7751-0E5163FC8904}" dt="2024-08-01T11:28:30.101" v="10"/>
        <pc:sldMkLst>
          <pc:docMk/>
          <pc:sldMk cId="4202406821" sldId="708"/>
        </pc:sldMkLst>
      </pc:sldChg>
      <pc:sldChg chg="del">
        <pc:chgData name="青木 萌百" userId="S::aokimomo@r.recruit.co.jp::b1fbb345-35ba-4afb-a6c5-7071621ee6b7" providerId="AD" clId="Web-{6C65A872-8E59-DDB8-7751-0E5163FC8904}" dt="2024-08-01T11:28:30.116" v="12"/>
        <pc:sldMkLst>
          <pc:docMk/>
          <pc:sldMk cId="541272749" sldId="711"/>
        </pc:sldMkLst>
      </pc:sldChg>
      <pc:sldChg chg="del">
        <pc:chgData name="青木 萌百" userId="S::aokimomo@r.recruit.co.jp::b1fbb345-35ba-4afb-a6c5-7071621ee6b7" providerId="AD" clId="Web-{6C65A872-8E59-DDB8-7751-0E5163FC8904}" dt="2024-08-01T11:28:30.070" v="4"/>
        <pc:sldMkLst>
          <pc:docMk/>
          <pc:sldMk cId="1614209296" sldId="712"/>
        </pc:sldMkLst>
      </pc:sldChg>
      <pc:sldChg chg="del">
        <pc:chgData name="青木 萌百" userId="S::aokimomo@r.recruit.co.jp::b1fbb345-35ba-4afb-a6c5-7071621ee6b7" providerId="AD" clId="Web-{6C65A872-8E59-DDB8-7751-0E5163FC8904}" dt="2024-08-01T11:28:30.054" v="0"/>
        <pc:sldMkLst>
          <pc:docMk/>
          <pc:sldMk cId="1313633642" sldId="713"/>
        </pc:sldMkLst>
      </pc:sldChg>
      <pc:sldChg chg="del">
        <pc:chgData name="青木 萌百" userId="S::aokimomo@r.recruit.co.jp::b1fbb345-35ba-4afb-a6c5-7071621ee6b7" providerId="AD" clId="Web-{6C65A872-8E59-DDB8-7751-0E5163FC8904}" dt="2024-08-01T11:31:44.216" v="40"/>
        <pc:sldMkLst>
          <pc:docMk/>
          <pc:sldMk cId="3258745982" sldId="714"/>
        </pc:sldMkLst>
      </pc:sldChg>
      <pc:sldChg chg="del">
        <pc:chgData name="青木 萌百" userId="S::aokimomo@r.recruit.co.jp::b1fbb345-35ba-4afb-a6c5-7071621ee6b7" providerId="AD" clId="Web-{6C65A872-8E59-DDB8-7751-0E5163FC8904}" dt="2024-08-01T11:31:44.201" v="34"/>
        <pc:sldMkLst>
          <pc:docMk/>
          <pc:sldMk cId="2354498556" sldId="715"/>
        </pc:sldMkLst>
      </pc:sldChg>
    </pc:docChg>
  </pc:docChgLst>
  <pc:docChgLst>
    <pc:chgData name="末吉 威吹" userId="583ae44d-5db9-4c6c-a82a-2f783ef66207" providerId="ADAL" clId="{5C4462B8-3395-45F9-BCBD-0F4C065C2202}"/>
    <pc:docChg chg="modSld">
      <pc:chgData name="末吉 威吹" userId="583ae44d-5db9-4c6c-a82a-2f783ef66207" providerId="ADAL" clId="{5C4462B8-3395-45F9-BCBD-0F4C065C2202}" dt="2024-07-09T06:04:11.086" v="0" actId="20577"/>
      <pc:docMkLst>
        <pc:docMk/>
      </pc:docMkLst>
      <pc:sldChg chg="modSp mod">
        <pc:chgData name="末吉 威吹" userId="583ae44d-5db9-4c6c-a82a-2f783ef66207" providerId="ADAL" clId="{5C4462B8-3395-45F9-BCBD-0F4C065C2202}" dt="2024-07-09T06:04:11.086" v="0" actId="20577"/>
        <pc:sldMkLst>
          <pc:docMk/>
          <pc:sldMk cId="2418542141" sldId="425"/>
        </pc:sldMkLst>
        <pc:spChg chg="mod">
          <ac:chgData name="末吉 威吹" userId="583ae44d-5db9-4c6c-a82a-2f783ef66207" providerId="ADAL" clId="{5C4462B8-3395-45F9-BCBD-0F4C065C2202}" dt="2024-07-09T06:04:11.086" v="0" actId="20577"/>
          <ac:spMkLst>
            <pc:docMk/>
            <pc:sldMk cId="2418542141" sldId="425"/>
            <ac:spMk id="22" creationId="{7E0B11BE-2489-4D90-B037-107137AD4A8A}"/>
          </ac:spMkLst>
        </pc:spChg>
      </pc:sldChg>
    </pc:docChg>
  </pc:docChgLst>
  <pc:docChgLst>
    <pc:chgData clId="Web-{6C65A872-8E59-DDB8-7751-0E5163FC8904}"/>
    <pc:docChg chg="delSld">
      <pc:chgData name="" userId="" providerId="" clId="Web-{6C65A872-8E59-DDB8-7751-0E5163FC8904}" dt="2024-08-01T11:27:55.193" v="0"/>
      <pc:docMkLst>
        <pc:docMk/>
      </pc:docMkLst>
      <pc:sldChg chg="del">
        <pc:chgData name="" userId="" providerId="" clId="Web-{6C65A872-8E59-DDB8-7751-0E5163FC8904}" dt="2024-08-01T11:27:55.193" v="0"/>
        <pc:sldMkLst>
          <pc:docMk/>
          <pc:sldMk cId="0" sldId="256"/>
        </pc:sldMkLst>
      </pc:sldChg>
    </pc:docChg>
  </pc:docChgLst>
  <pc:docChgLst>
    <pc:chgData name="青木 萌百" userId="S::aokimomo@r.recruit.co.jp::b1fbb345-35ba-4afb-a6c5-7071621ee6b7" providerId="AD" clId="Web-{F3344ADB-F5CB-E332-3050-3EF3AF6FD4CA}"/>
    <pc:docChg chg="modSld">
      <pc:chgData name="青木 萌百" userId="S::aokimomo@r.recruit.co.jp::b1fbb345-35ba-4afb-a6c5-7071621ee6b7" providerId="AD" clId="Web-{F3344ADB-F5CB-E332-3050-3EF3AF6FD4CA}" dt="2024-08-02T08:21:32.704" v="24" actId="20577"/>
      <pc:docMkLst>
        <pc:docMk/>
      </pc:docMkLst>
      <pc:sldChg chg="modSp">
        <pc:chgData name="青木 萌百" userId="S::aokimomo@r.recruit.co.jp::b1fbb345-35ba-4afb-a6c5-7071621ee6b7" providerId="AD" clId="Web-{F3344ADB-F5CB-E332-3050-3EF3AF6FD4CA}" dt="2024-08-02T08:21:32.704" v="24" actId="20577"/>
        <pc:sldMkLst>
          <pc:docMk/>
          <pc:sldMk cId="2156860792" sldId="694"/>
        </pc:sldMkLst>
        <pc:spChg chg="mod">
          <ac:chgData name="青木 萌百" userId="S::aokimomo@r.recruit.co.jp::b1fbb345-35ba-4afb-a6c5-7071621ee6b7" providerId="AD" clId="Web-{F3344ADB-F5CB-E332-3050-3EF3AF6FD4CA}" dt="2024-08-02T08:21:32.704" v="24" actId="20577"/>
          <ac:spMkLst>
            <pc:docMk/>
            <pc:sldMk cId="2156860792" sldId="694"/>
            <ac:spMk id="2" creationId="{99247628-DA5D-4908-96A7-29DF0B0B0F7B}"/>
          </ac:spMkLst>
        </pc:spChg>
      </pc:sldChg>
    </pc:docChg>
  </pc:docChgLst>
  <pc:docChgLst>
    <pc:chgData name="青木 萌百" userId="S::aokimomo@r.recruit.co.jp::b1fbb345-35ba-4afb-a6c5-7071621ee6b7" providerId="AD" clId="Web-{327BC25D-25B5-B507-1F89-A59A31AA7BBB}"/>
    <pc:docChg chg="addSld modSld">
      <pc:chgData name="青木 萌百" userId="S::aokimomo@r.recruit.co.jp::b1fbb345-35ba-4afb-a6c5-7071621ee6b7" providerId="AD" clId="Web-{327BC25D-25B5-B507-1F89-A59A31AA7BBB}" dt="2024-08-02T06:20:27.961" v="29"/>
      <pc:docMkLst>
        <pc:docMk/>
      </pc:docMkLst>
      <pc:sldChg chg="modSp">
        <pc:chgData name="青木 萌百" userId="S::aokimomo@r.recruit.co.jp::b1fbb345-35ba-4afb-a6c5-7071621ee6b7" providerId="AD" clId="Web-{327BC25D-25B5-B507-1F89-A59A31AA7BBB}" dt="2024-08-02T05:29:44.732" v="11" actId="20577"/>
        <pc:sldMkLst>
          <pc:docMk/>
          <pc:sldMk cId="1668927493" sldId="308"/>
        </pc:sldMkLst>
        <pc:spChg chg="mod">
          <ac:chgData name="青木 萌百" userId="S::aokimomo@r.recruit.co.jp::b1fbb345-35ba-4afb-a6c5-7071621ee6b7" providerId="AD" clId="Web-{327BC25D-25B5-B507-1F89-A59A31AA7BBB}" dt="2024-08-02T05:29:44.732" v="11" actId="20577"/>
          <ac:spMkLst>
            <pc:docMk/>
            <pc:sldMk cId="1668927493" sldId="308"/>
            <ac:spMk id="2" creationId="{99247628-DA5D-4908-96A7-29DF0B0B0F7B}"/>
          </ac:spMkLst>
        </pc:spChg>
      </pc:sldChg>
      <pc:sldChg chg="addSp delSp modSp">
        <pc:chgData name="青木 萌百" userId="S::aokimomo@r.recruit.co.jp::b1fbb345-35ba-4afb-a6c5-7071621ee6b7" providerId="AD" clId="Web-{327BC25D-25B5-B507-1F89-A59A31AA7BBB}" dt="2024-08-02T05:38:36.923" v="28" actId="20577"/>
        <pc:sldMkLst>
          <pc:docMk/>
          <pc:sldMk cId="1843598343" sldId="334"/>
        </pc:sldMkLst>
        <pc:spChg chg="mod">
          <ac:chgData name="青木 萌百" userId="S::aokimomo@r.recruit.co.jp::b1fbb345-35ba-4afb-a6c5-7071621ee6b7" providerId="AD" clId="Web-{327BC25D-25B5-B507-1F89-A59A31AA7BBB}" dt="2024-08-02T05:38:25.251" v="21" actId="1076"/>
          <ac:spMkLst>
            <pc:docMk/>
            <pc:sldMk cId="1843598343" sldId="334"/>
            <ac:spMk id="24" creationId="{AFA77611-94DC-4AB5-B276-3798A75EF1CF}"/>
          </ac:spMkLst>
        </pc:spChg>
        <pc:spChg chg="mod">
          <ac:chgData name="青木 萌百" userId="S::aokimomo@r.recruit.co.jp::b1fbb345-35ba-4afb-a6c5-7071621ee6b7" providerId="AD" clId="Web-{327BC25D-25B5-B507-1F89-A59A31AA7BBB}" dt="2024-08-02T05:38:36.923" v="28" actId="20577"/>
          <ac:spMkLst>
            <pc:docMk/>
            <pc:sldMk cId="1843598343" sldId="334"/>
            <ac:spMk id="45" creationId="{00000000-0000-0000-0000-000000000000}"/>
          </ac:spMkLst>
        </pc:spChg>
        <pc:picChg chg="add mod">
          <ac:chgData name="青木 萌百" userId="S::aokimomo@r.recruit.co.jp::b1fbb345-35ba-4afb-a6c5-7071621ee6b7" providerId="AD" clId="Web-{327BC25D-25B5-B507-1F89-A59A31AA7BBB}" dt="2024-08-02T05:38:20.219" v="20" actId="1076"/>
          <ac:picMkLst>
            <pc:docMk/>
            <pc:sldMk cId="1843598343" sldId="334"/>
            <ac:picMk id="4" creationId="{D34BC08C-91A1-DAD7-B26B-49141AC82D55}"/>
          </ac:picMkLst>
        </pc:picChg>
        <pc:picChg chg="del">
          <ac:chgData name="青木 萌百" userId="S::aokimomo@r.recruit.co.jp::b1fbb345-35ba-4afb-a6c5-7071621ee6b7" providerId="AD" clId="Web-{327BC25D-25B5-B507-1F89-A59A31AA7BBB}" dt="2024-08-02T05:38:04.781" v="15"/>
          <ac:picMkLst>
            <pc:docMk/>
            <pc:sldMk cId="1843598343" sldId="334"/>
            <ac:picMk id="5" creationId="{0775A9C5-9917-4F88-A788-1DBD5D1A9C44}"/>
          </ac:picMkLst>
        </pc:picChg>
      </pc:sldChg>
      <pc:sldChg chg="add replId">
        <pc:chgData name="青木 萌百" userId="S::aokimomo@r.recruit.co.jp::b1fbb345-35ba-4afb-a6c5-7071621ee6b7" providerId="AD" clId="Web-{327BC25D-25B5-B507-1F89-A59A31AA7BBB}" dt="2024-08-02T06:20:27.961" v="29"/>
        <pc:sldMkLst>
          <pc:docMk/>
          <pc:sldMk cId="2156860792" sldId="6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21457" latinLnBrk="0">
      <a:lnSpc>
        <a:spcPct val="117999"/>
      </a:lnSpc>
      <a:defRPr sz="1547">
        <a:latin typeface="+mn-lt"/>
        <a:ea typeface="+mn-ea"/>
        <a:cs typeface="+mn-cs"/>
        <a:sym typeface="ヒラギノ角ゴ ProN W3"/>
      </a:defRPr>
    </a:lvl1pPr>
    <a:lvl2pPr indent="160729" defTabSz="321457" latinLnBrk="0">
      <a:lnSpc>
        <a:spcPct val="117999"/>
      </a:lnSpc>
      <a:defRPr sz="1547">
        <a:latin typeface="+mn-lt"/>
        <a:ea typeface="+mn-ea"/>
        <a:cs typeface="+mn-cs"/>
        <a:sym typeface="ヒラギノ角ゴ ProN W3"/>
      </a:defRPr>
    </a:lvl2pPr>
    <a:lvl3pPr indent="321457" defTabSz="321457" latinLnBrk="0">
      <a:lnSpc>
        <a:spcPct val="117999"/>
      </a:lnSpc>
      <a:defRPr sz="1547">
        <a:latin typeface="+mn-lt"/>
        <a:ea typeface="+mn-ea"/>
        <a:cs typeface="+mn-cs"/>
        <a:sym typeface="ヒラギノ角ゴ ProN W3"/>
      </a:defRPr>
    </a:lvl3pPr>
    <a:lvl4pPr indent="482186" defTabSz="321457" latinLnBrk="0">
      <a:lnSpc>
        <a:spcPct val="117999"/>
      </a:lnSpc>
      <a:defRPr sz="1547">
        <a:latin typeface="+mn-lt"/>
        <a:ea typeface="+mn-ea"/>
        <a:cs typeface="+mn-cs"/>
        <a:sym typeface="ヒラギノ角ゴ ProN W3"/>
      </a:defRPr>
    </a:lvl4pPr>
    <a:lvl5pPr indent="642915" defTabSz="321457" latinLnBrk="0">
      <a:lnSpc>
        <a:spcPct val="117999"/>
      </a:lnSpc>
      <a:defRPr sz="1547">
        <a:latin typeface="+mn-lt"/>
        <a:ea typeface="+mn-ea"/>
        <a:cs typeface="+mn-cs"/>
        <a:sym typeface="ヒラギノ角ゴ ProN W3"/>
      </a:defRPr>
    </a:lvl5pPr>
    <a:lvl6pPr indent="803643" defTabSz="321457" latinLnBrk="0">
      <a:lnSpc>
        <a:spcPct val="117999"/>
      </a:lnSpc>
      <a:defRPr sz="1547">
        <a:latin typeface="+mn-lt"/>
        <a:ea typeface="+mn-ea"/>
        <a:cs typeface="+mn-cs"/>
        <a:sym typeface="ヒラギノ角ゴ ProN W3"/>
      </a:defRPr>
    </a:lvl6pPr>
    <a:lvl7pPr indent="964372" defTabSz="321457" latinLnBrk="0">
      <a:lnSpc>
        <a:spcPct val="117999"/>
      </a:lnSpc>
      <a:defRPr sz="1547">
        <a:latin typeface="+mn-lt"/>
        <a:ea typeface="+mn-ea"/>
        <a:cs typeface="+mn-cs"/>
        <a:sym typeface="ヒラギノ角ゴ ProN W3"/>
      </a:defRPr>
    </a:lvl7pPr>
    <a:lvl8pPr indent="1125101" defTabSz="321457" latinLnBrk="0">
      <a:lnSpc>
        <a:spcPct val="117999"/>
      </a:lnSpc>
      <a:defRPr sz="1547">
        <a:latin typeface="+mn-lt"/>
        <a:ea typeface="+mn-ea"/>
        <a:cs typeface="+mn-cs"/>
        <a:sym typeface="ヒラギノ角ゴ ProN W3"/>
      </a:defRPr>
    </a:lvl8pPr>
    <a:lvl9pPr indent="1285829" defTabSz="321457" latinLnBrk="0">
      <a:lnSpc>
        <a:spcPct val="117999"/>
      </a:lnSpc>
      <a:defRPr sz="1547">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a:t>
            </a:fld>
            <a:endParaRPr lang="en-US"/>
          </a:p>
        </p:txBody>
      </p:sp>
    </p:spTree>
    <p:extLst>
      <p:ext uri="{BB962C8B-B14F-4D97-AF65-F5344CB8AC3E}">
        <p14:creationId xmlns:p14="http://schemas.microsoft.com/office/powerpoint/2010/main" val="150499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999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a:t>
            </a:fld>
            <a:endParaRPr lang="en-US"/>
          </a:p>
        </p:txBody>
      </p:sp>
    </p:spTree>
    <p:extLst>
      <p:ext uri="{BB962C8B-B14F-4D97-AF65-F5344CB8AC3E}">
        <p14:creationId xmlns:p14="http://schemas.microsoft.com/office/powerpoint/2010/main" val="14510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4</a:t>
            </a:fld>
            <a:endParaRPr lang="en-US"/>
          </a:p>
        </p:txBody>
      </p:sp>
    </p:spTree>
    <p:extLst>
      <p:ext uri="{BB962C8B-B14F-4D97-AF65-F5344CB8AC3E}">
        <p14:creationId xmlns:p14="http://schemas.microsoft.com/office/powerpoint/2010/main" val="190352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5</a:t>
            </a:fld>
            <a:endParaRPr lang="en-US"/>
          </a:p>
        </p:txBody>
      </p:sp>
    </p:spTree>
    <p:extLst>
      <p:ext uri="{BB962C8B-B14F-4D97-AF65-F5344CB8AC3E}">
        <p14:creationId xmlns:p14="http://schemas.microsoft.com/office/powerpoint/2010/main" val="108785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0400"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6</a:t>
            </a:fld>
            <a:endParaRPr lang="en-US"/>
          </a:p>
        </p:txBody>
      </p:sp>
    </p:spTree>
    <p:extLst>
      <p:ext uri="{BB962C8B-B14F-4D97-AF65-F5344CB8AC3E}">
        <p14:creationId xmlns:p14="http://schemas.microsoft.com/office/powerpoint/2010/main" val="424797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12146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462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900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657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892969" y="1151930"/>
            <a:ext cx="7358063" cy="2321719"/>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4430158" y="6536531"/>
            <a:ext cx="278923" cy="275717"/>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3"/>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ここに引用を入力してください。”"/>
          <p:cNvSpPr txBox="1">
            <a:spLocks noGrp="1"/>
          </p:cNvSpPr>
          <p:nvPr>
            <p:ph type="body" sz="quarter" idx="14"/>
          </p:nvPr>
        </p:nvSpPr>
        <p:spPr>
          <a:xfrm>
            <a:off x="892969" y="2979431"/>
            <a:ext cx="7358063" cy="470513"/>
          </a:xfrm>
          <a:prstGeom prst="rect">
            <a:avLst/>
          </a:prstGeom>
        </p:spPr>
        <p:txBody>
          <a:bodyPr>
            <a:spAutoFit/>
          </a:bodyPr>
          <a:lstStyle>
            <a:lvl1pPr marL="0" indent="0" algn="ctr">
              <a:spcBef>
                <a:spcPts val="0"/>
              </a:spcBef>
              <a:buSzTx/>
              <a:buNone/>
              <a:defRPr sz="2391"/>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186"/>
          </a:p>
        </p:txBody>
      </p:sp>
      <p:sp>
        <p:nvSpPr>
          <p:cNvPr id="8" name="四角形">
            <a:extLst>
              <a:ext uri="{FF2B5EF4-FFF2-40B4-BE49-F238E27FC236}">
                <a16:creationId xmlns:a16="http://schemas.microsoft.com/office/drawing/2014/main" id="{7EBCDE6C-EF82-4E63-8ED9-32154AA1794A}"/>
              </a:ext>
            </a:extLst>
          </p:cNvPr>
          <p:cNvSpPr/>
          <p:nvPr userDrawn="1"/>
        </p:nvSpPr>
        <p:spPr>
          <a:xfrm>
            <a:off x="-1" y="-2976"/>
            <a:ext cx="9144001" cy="892969"/>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395085" y="255924"/>
            <a:ext cx="3651135" cy="37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a:defRPr sz="2800">
                <a:solidFill>
                  <a:srgbClr val="FFFFFF"/>
                </a:solidFill>
              </a:defRPr>
            </a:lvl1pPr>
          </a:lstStyle>
          <a:p>
            <a:endParaRPr sz="1969"/>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395085" y="265244"/>
            <a:ext cx="4089261" cy="369332"/>
          </a:xfrm>
        </p:spPr>
        <p:txBody>
          <a:bodyPr wrap="none" lIns="0" tIns="0" rIns="0" bIns="0">
            <a:spAutoFit/>
          </a:bodyPr>
          <a:lstStyle>
            <a:lvl1pPr algn="l">
              <a:defRPr sz="24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3" name="スライド番号">
            <a:extLst>
              <a:ext uri="{FF2B5EF4-FFF2-40B4-BE49-F238E27FC236}">
                <a16:creationId xmlns:a16="http://schemas.microsoft.com/office/drawing/2014/main" id="{6A64F4C9-9085-418D-8358-4BE5204E9B63}"/>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a:lstStyle/>
          <a:p>
            <a:fld id="{86CB4B4D-7CA3-9044-876B-883B54F8677D}" type="slidenum">
              <a:rPr/>
              <a:t>‹#›</a:t>
            </a:fld>
            <a:endParaRPr/>
          </a:p>
        </p:txBody>
      </p:sp>
      <p:sp>
        <p:nvSpPr>
          <p:cNvPr id="16" name="Footer Placeholder 9">
            <a:extLst>
              <a:ext uri="{FF2B5EF4-FFF2-40B4-BE49-F238E27FC236}">
                <a16:creationId xmlns:a16="http://schemas.microsoft.com/office/drawing/2014/main" id="{35CA7D96-270C-4E15-B28F-0BD8DBEBDB3F}"/>
              </a:ext>
            </a:extLst>
          </p:cNvPr>
          <p:cNvSpPr txBox="1"/>
          <p:nvPr userDrawn="1"/>
        </p:nvSpPr>
        <p:spPr>
          <a:xfrm>
            <a:off x="2029254" y="6573286"/>
            <a:ext cx="5085494" cy="212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2975"/>
            <a:ext cx="9144001" cy="892969"/>
          </a:xfrm>
          <a:prstGeom prst="rect">
            <a:avLst/>
          </a:prstGeom>
          <a:solidFill>
            <a:srgbClr val="55BBB3"/>
          </a:solidFill>
          <a:ln w="12700" cap="flat">
            <a:noFill/>
            <a:miter lim="400000"/>
          </a:ln>
          <a:effectLst/>
        </p:spPr>
        <p:txBody>
          <a:bodyPr wrap="square" lIns="32971" tIns="32971" rIns="32971" bIns="32971" numCol="1" anchor="ctr">
            <a:noAutofit/>
          </a:bodyPr>
          <a:lstStyle/>
          <a:p>
            <a:pPr>
              <a:defRPr sz="2200">
                <a:solidFill>
                  <a:srgbClr val="0BBEB4"/>
                </a:solidFill>
                <a:latin typeface="+mn-lt"/>
                <a:ea typeface="+mn-ea"/>
                <a:cs typeface="+mn-cs"/>
                <a:sym typeface="ヒラギノ角ゴ ProN W3"/>
              </a:defRPr>
            </a:pPr>
            <a:endParaRPr sz="1428"/>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305658" y="231707"/>
            <a:ext cx="1703861" cy="423638"/>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249674" y="178595"/>
            <a:ext cx="5853946" cy="476751"/>
          </a:xfrm>
        </p:spPr>
        <p:txBody>
          <a:bodyPr>
            <a:noAutofit/>
          </a:bodyPr>
          <a:lstStyle>
            <a:lvl1pPr algn="l">
              <a:defRPr sz="2400" b="1">
                <a:solidFill>
                  <a:schemeClr val="bg1"/>
                </a:solidFill>
              </a:defRPr>
            </a:lvl1pPr>
          </a:lstStyle>
          <a:p>
            <a:r>
              <a:rPr kumimoji="1" lang="ja-JP" altLang="en-US"/>
              <a:t>マスター タイトルの書式設定</a:t>
            </a:r>
          </a:p>
        </p:txBody>
      </p:sp>
      <p:sp>
        <p:nvSpPr>
          <p:cNvPr id="9" name="Footer Placeholder 9">
            <a:extLst>
              <a:ext uri="{FF2B5EF4-FFF2-40B4-BE49-F238E27FC236}">
                <a16:creationId xmlns:a16="http://schemas.microsoft.com/office/drawing/2014/main" id="{8EBA4AE9-2CF0-4848-B6A0-030B8B4D021D}"/>
              </a:ext>
            </a:extLst>
          </p:cNvPr>
          <p:cNvSpPr txBox="1"/>
          <p:nvPr userDrawn="1"/>
        </p:nvSpPr>
        <p:spPr>
          <a:xfrm>
            <a:off x="2029254" y="6573286"/>
            <a:ext cx="5085494" cy="212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t>(C) Recruit Co., Ltd. All rights reserved. </a:t>
            </a:r>
          </a:p>
        </p:txBody>
      </p:sp>
      <p:sp>
        <p:nvSpPr>
          <p:cNvPr id="10" name="スライド番号">
            <a:extLst>
              <a:ext uri="{FF2B5EF4-FFF2-40B4-BE49-F238E27FC236}">
                <a16:creationId xmlns:a16="http://schemas.microsoft.com/office/drawing/2014/main" id="{218E0C15-923C-48E2-9118-09A7761E1307}"/>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p>
            <a:fld id="{86CB4B4D-7CA3-9044-876B-883B54F8677D}" type="slidenum">
              <a:rPr/>
              <a:t>‹#›</a:t>
            </a:fld>
            <a:endParaRPr/>
          </a:p>
        </p:txBody>
      </p:sp>
    </p:spTree>
    <p:extLst>
      <p:ext uri="{BB962C8B-B14F-4D97-AF65-F5344CB8AC3E}">
        <p14:creationId xmlns:p14="http://schemas.microsoft.com/office/powerpoint/2010/main" val="11622130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箇条書き">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000F3E2D-C0A5-4C6F-B4D1-183DD4835B47}"/>
              </a:ext>
            </a:extLst>
          </p:cNvPr>
          <p:cNvSpPr/>
          <p:nvPr/>
        </p:nvSpPr>
        <p:spPr>
          <a:xfrm>
            <a:off x="0" y="-4534"/>
            <a:ext cx="9144000" cy="892969"/>
          </a:xfrm>
          <a:prstGeom prst="rect">
            <a:avLst/>
          </a:prstGeom>
          <a:solidFill>
            <a:srgbClr val="55BBB3"/>
          </a:solidFill>
          <a:ln w="12700" cap="flat">
            <a:noFill/>
            <a:miter lim="400000"/>
          </a:ln>
          <a:effectLst/>
        </p:spPr>
        <p:txBody>
          <a:bodyPr wrap="square" lIns="26789" tIns="26789" rIns="26789" bIns="26789" numCol="1" anchor="ctr">
            <a:noAutofit/>
          </a:bodyPr>
          <a:lstStyle/>
          <a:p>
            <a:pPr algn="ctr" defTabSz="308048" hangingPunct="0">
              <a:defRPr sz="2200">
                <a:solidFill>
                  <a:srgbClr val="0BBEB4"/>
                </a:solidFill>
                <a:latin typeface="+mn-lt"/>
                <a:ea typeface="+mn-ea"/>
                <a:cs typeface="+mn-cs"/>
                <a:sym typeface="ヒラギノ角ゴ ProN W3"/>
              </a:defRPr>
            </a:pPr>
            <a:endParaRPr sz="1160" kern="0">
              <a:solidFill>
                <a:srgbClr val="0BBEB4"/>
              </a:solidFill>
              <a:latin typeface="游ゴシック" panose="020B0400000000000000" pitchFamily="50" charset="-128"/>
              <a:sym typeface="ヒラギノ角ゴ ProN W3"/>
            </a:endParaRPr>
          </a:p>
        </p:txBody>
      </p:sp>
      <p:pic>
        <p:nvPicPr>
          <p:cNvPr id="7" name="イメージ" descr="イメージ">
            <a:extLst>
              <a:ext uri="{FF2B5EF4-FFF2-40B4-BE49-F238E27FC236}">
                <a16:creationId xmlns:a16="http://schemas.microsoft.com/office/drawing/2014/main" id="{06A5F44B-4AA5-4398-A0B0-F748DA637B59}"/>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756982" y="231689"/>
            <a:ext cx="1277895" cy="423638"/>
          </a:xfrm>
          <a:prstGeom prst="rect">
            <a:avLst/>
          </a:prstGeom>
          <a:ln w="12700">
            <a:miter lim="400000"/>
          </a:ln>
        </p:spPr>
      </p:pic>
      <p:sp>
        <p:nvSpPr>
          <p:cNvPr id="9" name="スライド番号">
            <a:extLst>
              <a:ext uri="{FF2B5EF4-FFF2-40B4-BE49-F238E27FC236}">
                <a16:creationId xmlns:a16="http://schemas.microsoft.com/office/drawing/2014/main" id="{FF6EABCE-277B-44D2-AD56-2329B4B1EA71}"/>
              </a:ext>
            </a:extLst>
          </p:cNvPr>
          <p:cNvSpPr txBox="1">
            <a:spLocks noGrp="1"/>
          </p:cNvSpPr>
          <p:nvPr>
            <p:ph type="sldNum" sz="quarter" idx="2"/>
          </p:nvPr>
        </p:nvSpPr>
        <p:spPr>
          <a:xfrm>
            <a:off x="8750876" y="6514870"/>
            <a:ext cx="278825" cy="27571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a:lstStyle>
            <a:lvl1pPr>
              <a:defRPr>
                <a:latin typeface="游ゴシック" panose="020B0400000000000000" pitchFamily="50" charset="-128"/>
              </a:defRPr>
            </a:lvl1pPr>
          </a:lstStyle>
          <a:p>
            <a:pPr algn="r" hangingPunct="0"/>
            <a:fld id="{86CB4B4D-7CA3-9044-876B-883B54F8677D}" type="slidenum">
              <a:rPr lang="en-US" altLang="ja-JP" smtClean="0">
                <a:cs typeface="Calibri" panose="020F0502020204030204" pitchFamily="34" charset="0"/>
              </a:rPr>
              <a:pPr algn="r" hangingPunct="0"/>
              <a:t>‹#›</a:t>
            </a:fld>
            <a:endParaRPr lang="ja-JP" altLang="en-US">
              <a:cs typeface="Calibri" panose="020F0502020204030204" pitchFamily="34" charset="0"/>
            </a:endParaRPr>
          </a:p>
        </p:txBody>
      </p:sp>
      <p:sp>
        <p:nvSpPr>
          <p:cNvPr id="2" name="タイトル 1">
            <a:extLst>
              <a:ext uri="{FF2B5EF4-FFF2-40B4-BE49-F238E27FC236}">
                <a16:creationId xmlns:a16="http://schemas.microsoft.com/office/drawing/2014/main" id="{8C3FC73F-DD43-4EE8-959C-6DE8B9706619}"/>
              </a:ext>
            </a:extLst>
          </p:cNvPr>
          <p:cNvSpPr>
            <a:spLocks noGrp="1"/>
          </p:cNvSpPr>
          <p:nvPr>
            <p:ph type="title"/>
          </p:nvPr>
        </p:nvSpPr>
        <p:spPr>
          <a:xfrm>
            <a:off x="249189" y="230131"/>
            <a:ext cx="4493182" cy="423638"/>
          </a:xfrm>
        </p:spPr>
        <p:txBody>
          <a:bodyPr>
            <a:normAutofit/>
          </a:bodyPr>
          <a:lstStyle>
            <a:lvl1pPr algn="l">
              <a:defRPr sz="1800"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10" name="図プレースホルダー 18">
            <a:extLst>
              <a:ext uri="{FF2B5EF4-FFF2-40B4-BE49-F238E27FC236}">
                <a16:creationId xmlns:a16="http://schemas.microsoft.com/office/drawing/2014/main" id="{F3054364-9218-4866-9A6F-B5BC6542D9A9}"/>
              </a:ext>
            </a:extLst>
          </p:cNvPr>
          <p:cNvSpPr>
            <a:spLocks noGrp="1"/>
          </p:cNvSpPr>
          <p:nvPr>
            <p:ph type="pic" sz="quarter" idx="10"/>
          </p:nvPr>
        </p:nvSpPr>
        <p:spPr>
          <a:xfrm>
            <a:off x="210509" y="1123101"/>
            <a:ext cx="8722984" cy="5480513"/>
          </a:xfrm>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12" name="Footer Placeholder 9">
            <a:extLst>
              <a:ext uri="{FF2B5EF4-FFF2-40B4-BE49-F238E27FC236}">
                <a16:creationId xmlns:a16="http://schemas.microsoft.com/office/drawing/2014/main" id="{CC0E3D55-B6D2-4E06-8396-A4FA93DC2150}"/>
              </a:ext>
            </a:extLst>
          </p:cNvPr>
          <p:cNvSpPr txBox="1"/>
          <p:nvPr userDrawn="1"/>
        </p:nvSpPr>
        <p:spPr>
          <a:xfrm>
            <a:off x="2506019" y="6584539"/>
            <a:ext cx="4131964" cy="189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4110" rIns="24110" anchor="ctr">
            <a:spAutoFit/>
          </a:bodyPr>
          <a:lstStyle>
            <a:lvl1pPr defTabSz="914400">
              <a:defRPr sz="1200">
                <a:solidFill>
                  <a:srgbClr val="888888"/>
                </a:solidFill>
                <a:latin typeface="Helvetica"/>
                <a:ea typeface="Helvetica"/>
                <a:cs typeface="Helvetica"/>
                <a:sym typeface="Helvetica"/>
              </a:defRPr>
            </a:lvl1pPr>
          </a:lstStyle>
          <a:p>
            <a:pPr algn="ctr"/>
            <a:r>
              <a:rPr lang="en-US" sz="633">
                <a:latin typeface="游ゴシック" panose="020B0400000000000000" pitchFamily="50" charset="-128"/>
                <a:ea typeface="游ゴシック" panose="020B0400000000000000" pitchFamily="50" charset="-128"/>
              </a:rPr>
              <a:t>(C) Recruit Co., Ltd. All rights reserved. </a:t>
            </a:r>
          </a:p>
        </p:txBody>
      </p:sp>
    </p:spTree>
    <p:extLst>
      <p:ext uri="{BB962C8B-B14F-4D97-AF65-F5344CB8AC3E}">
        <p14:creationId xmlns:p14="http://schemas.microsoft.com/office/powerpoint/2010/main" val="242348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122139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078" y="80777"/>
            <a:ext cx="6773964" cy="228818"/>
          </a:xfrm>
          <a:prstGeom prst="rect">
            <a:avLst/>
          </a:prstGeom>
          <a:noFill/>
          <a:ln>
            <a:noFill/>
          </a:ln>
        </p:spPr>
        <p:txBody>
          <a:bodyPr/>
          <a:lstStyle>
            <a:lvl1pPr marL="0" indent="0" algn="l">
              <a:buNone/>
              <a:defRPr sz="1107" b="1" i="0">
                <a:solidFill>
                  <a:schemeClr val="bg1"/>
                </a:solidFill>
                <a:latin typeface="HGMaruGothicMPRO" charset="-128"/>
                <a:ea typeface="HGMaruGothicMPRO" charset="-128"/>
                <a:cs typeface="HGMaruGothicMPRO" charset="-128"/>
              </a:defRPr>
            </a:lvl1pPr>
            <a:lvl2pPr marL="422009" indent="0" algn="ctr">
              <a:buNone/>
              <a:defRPr sz="1846"/>
            </a:lvl2pPr>
            <a:lvl3pPr marL="844018" indent="0" algn="ctr">
              <a:buNone/>
              <a:defRPr sz="1661"/>
            </a:lvl3pPr>
            <a:lvl4pPr marL="1266027" indent="0" algn="ctr">
              <a:buNone/>
              <a:defRPr sz="1477"/>
            </a:lvl4pPr>
            <a:lvl5pPr marL="1688037" indent="0" algn="ctr">
              <a:buNone/>
              <a:defRPr sz="1477"/>
            </a:lvl5pPr>
            <a:lvl6pPr marL="2110046" indent="0" algn="ctr">
              <a:buNone/>
              <a:defRPr sz="1477"/>
            </a:lvl6pPr>
            <a:lvl7pPr marL="2532055" indent="0" algn="ctr">
              <a:buNone/>
              <a:defRPr sz="1477"/>
            </a:lvl7pPr>
            <a:lvl8pPr marL="2954064" indent="0" algn="ctr">
              <a:buNone/>
              <a:defRPr sz="1477"/>
            </a:lvl8pPr>
            <a:lvl9pPr marL="3376073" indent="0" algn="ctr">
              <a:buNone/>
              <a:defRPr sz="1477"/>
            </a:lvl9pPr>
          </a:lstStyle>
          <a:p>
            <a:r>
              <a:rPr lang="en-US"/>
              <a:t>Click to edit Master subtitle style</a:t>
            </a:r>
          </a:p>
        </p:txBody>
      </p:sp>
      <p:sp>
        <p:nvSpPr>
          <p:cNvPr id="7" name="Footer Placeholder 4"/>
          <p:cNvSpPr>
            <a:spLocks noGrp="1"/>
          </p:cNvSpPr>
          <p:nvPr>
            <p:ph type="ftr" sz="quarter" idx="3"/>
          </p:nvPr>
        </p:nvSpPr>
        <p:spPr>
          <a:xfrm>
            <a:off x="2498127" y="6433353"/>
            <a:ext cx="4147748" cy="365125"/>
          </a:xfrm>
          <a:prstGeom prst="rect">
            <a:avLst/>
          </a:prstGeom>
        </p:spPr>
        <p:txBody>
          <a:bodyPr vert="horz" lIns="91440" tIns="45720" rIns="91440" bIns="45720" rtlCol="0" anchor="ctr"/>
          <a:lstStyle>
            <a:lvl1pPr algn="ctr">
              <a:defRPr sz="923">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7756482" y="6433353"/>
            <a:ext cx="1096493" cy="365125"/>
          </a:xfrm>
          <a:prstGeom prst="rect">
            <a:avLst/>
          </a:prstGeom>
        </p:spPr>
        <p:txBody>
          <a:bodyPr vert="horz" lIns="91440" tIns="45720" rIns="91440" bIns="45720" rtlCol="0" anchor="ctr"/>
          <a:lstStyle>
            <a:lvl1pPr algn="r">
              <a:defRPr sz="1107">
                <a:solidFill>
                  <a:srgbClr val="37474F"/>
                </a:solidFill>
              </a:defRPr>
            </a:lvl1pPr>
          </a:lstStyle>
          <a:p>
            <a:fld id="{66DCAD7C-F911-9F49-9CD8-C4F52DC71951}" type="slidenum">
              <a:rPr lang="en-US" smtClean="0"/>
              <a:pPr/>
              <a:t>‹#›</a:t>
            </a:fld>
            <a:endParaRPr lang="en-US"/>
          </a:p>
        </p:txBody>
      </p:sp>
      <p:sp>
        <p:nvSpPr>
          <p:cNvPr id="12" name="Title 1"/>
          <p:cNvSpPr>
            <a:spLocks noGrp="1"/>
          </p:cNvSpPr>
          <p:nvPr>
            <p:ph type="title"/>
          </p:nvPr>
        </p:nvSpPr>
        <p:spPr>
          <a:xfrm>
            <a:off x="282078" y="300649"/>
            <a:ext cx="6773964" cy="376017"/>
          </a:xfrm>
          <a:prstGeom prst="rect">
            <a:avLst/>
          </a:prstGeom>
        </p:spPr>
        <p:txBody>
          <a:bodyPr/>
          <a:lstStyle>
            <a:lvl1pPr>
              <a:defRPr sz="1661" b="1" i="0">
                <a:solidFill>
                  <a:schemeClr val="bg1"/>
                </a:solidFill>
                <a:latin typeface="HGMaruGothicMPRO" charset="-128"/>
                <a:ea typeface="HGMaruGothicMPRO" charset="-128"/>
                <a:cs typeface="HGMaruGothicMPRO" charset="-128"/>
              </a:defRPr>
            </a:lvl1pPr>
          </a:lstStyle>
          <a:p>
            <a:r>
              <a:rPr lang="en-US"/>
              <a:t>Click to edit Master title style</a:t>
            </a:r>
          </a:p>
        </p:txBody>
      </p:sp>
    </p:spTree>
    <p:extLst>
      <p:ext uri="{BB962C8B-B14F-4D97-AF65-F5344CB8AC3E}">
        <p14:creationId xmlns:p14="http://schemas.microsoft.com/office/powerpoint/2010/main" val="121661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1"/>
          </a:p>
        </p:txBody>
      </p:sp>
    </p:spTree>
    <p:extLst>
      <p:ext uri="{BB962C8B-B14F-4D97-AF65-F5344CB8AC3E}">
        <p14:creationId xmlns:p14="http://schemas.microsoft.com/office/powerpoint/2010/main" val="33693771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696" y="2153510"/>
            <a:ext cx="3425036" cy="1141685"/>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2293" y="1833238"/>
            <a:ext cx="4122754" cy="2560913"/>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9502" y="4581021"/>
            <a:ext cx="574904" cy="675250"/>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834947" y="4581021"/>
            <a:ext cx="675250" cy="675250"/>
          </a:xfrm>
          <a:prstGeom prst="rect">
            <a:avLst/>
          </a:prstGeom>
          <a:ln w="12700">
            <a:miter lim="400000"/>
          </a:ln>
        </p:spPr>
      </p:pic>
      <p:pic>
        <p:nvPicPr>
          <p:cNvPr id="10" name="図 9" descr="テキスト&#10;&#10;自動的に生成された説明">
            <a:extLst>
              <a:ext uri="{FF2B5EF4-FFF2-40B4-BE49-F238E27FC236}">
                <a16:creationId xmlns:a16="http://schemas.microsoft.com/office/drawing/2014/main" id="{B42F2804-FD78-4801-A9E8-C4D1C5D821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26984" y="4712100"/>
            <a:ext cx="1051976" cy="413089"/>
          </a:xfrm>
          <a:prstGeom prst="rect">
            <a:avLst/>
          </a:prstGeom>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2977"/>
            <a:ext cx="9144001" cy="6863954"/>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2423035" y="3229592"/>
            <a:ext cx="4293167" cy="389530"/>
          </a:xfrm>
        </p:spPr>
        <p:txBody>
          <a:bodyPr wrap="none" lIns="0" tIns="0" rIns="0" bIns="0">
            <a:spAutoFit/>
          </a:bodyPr>
          <a:lstStyle>
            <a:lvl1pPr>
              <a:defRPr sz="2531" b="1">
                <a:solidFill>
                  <a:schemeClr val="bg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7" name="Footer Placeholder 9">
            <a:extLst>
              <a:ext uri="{FF2B5EF4-FFF2-40B4-BE49-F238E27FC236}">
                <a16:creationId xmlns:a16="http://schemas.microsoft.com/office/drawing/2014/main" id="{0839F4FB-A6E8-4400-9849-C60ECC3A81C2}"/>
              </a:ext>
            </a:extLst>
          </p:cNvPr>
          <p:cNvSpPr txBox="1"/>
          <p:nvPr userDrawn="1"/>
        </p:nvSpPr>
        <p:spPr>
          <a:xfrm>
            <a:off x="2029254" y="6573286"/>
            <a:ext cx="5085494" cy="212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a:solidFill>
                  <a:schemeClr val="bg1"/>
                </a:solidFill>
              </a:rPr>
              <a:t>(C) Recruit Co., Ltd. All rights reserved. </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892969" y="2268141"/>
            <a:ext cx="7358063" cy="2321719"/>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669726" y="446484"/>
            <a:ext cx="3750469" cy="2803922"/>
          </a:xfrm>
          <a:prstGeom prst="rect">
            <a:avLst/>
          </a:prstGeom>
        </p:spPr>
        <p:txBody>
          <a:bodyPr anchor="b"/>
          <a:lstStyle>
            <a:lvl1pPr>
              <a:defRPr sz="4219"/>
            </a:lvl1pPr>
          </a:lstStyle>
          <a:p>
            <a:r>
              <a:t>タイトルテキスト</a:t>
            </a:r>
          </a:p>
        </p:txBody>
      </p:sp>
      <p:sp>
        <p:nvSpPr>
          <p:cNvPr id="40" name="本文レベル1…"/>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4434165" y="6536531"/>
            <a:ext cx="270908" cy="275717"/>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669727" y="892969"/>
            <a:ext cx="7804547"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D2EF62F-4645-3B8F-5582-ABAAA5CB5D86}"/>
              </a:ext>
            </a:extLst>
          </p:cNvPr>
          <p:cNvGraphicFramePr>
            <a:graphicFrameLocks noChangeAspect="1"/>
          </p:cNvGraphicFramePr>
          <p:nvPr userDrawn="1">
            <p:custDataLst>
              <p:tags r:id="rId21"/>
            </p:custDataLst>
            <p:extLst>
              <p:ext uri="{D42A27DB-BD31-4B8C-83A1-F6EECF244321}">
                <p14:modId xmlns:p14="http://schemas.microsoft.com/office/powerpoint/2010/main" val="2701230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624" imgH="623" progId="TCLayout.ActiveDocument.1">
                  <p:embed/>
                </p:oleObj>
              </mc:Choice>
              <mc:Fallback>
                <p:oleObj name="think-cell スライド" r:id="rId22" imgW="624" imgH="623" progId="TCLayout.ActiveDocument.1">
                  <p:embed/>
                  <p:pic>
                    <p:nvPicPr>
                      <p:cNvPr id="5" name="think-cell data - do not delete" hidden="1">
                        <a:extLst>
                          <a:ext uri="{FF2B5EF4-FFF2-40B4-BE49-F238E27FC236}">
                            <a16:creationId xmlns:a16="http://schemas.microsoft.com/office/drawing/2014/main" id="{5D2EF62F-4645-3B8F-5582-ABAAA5CB5D8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テキスト"/>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4410121" y="6536531"/>
            <a:ext cx="318998"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714" r:id="rId15"/>
    <p:sldLayoutId id="2147483715" r:id="rId16"/>
    <p:sldLayoutId id="2147483716" r:id="rId17"/>
    <p:sldLayoutId id="2147483717" r:id="rId18"/>
    <p:sldLayoutId id="2147483678" r:id="rId19"/>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mailto:no-reply@geppo.jp"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mailto:no-reply@geppo.jp"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18.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eHHcUzFFBJ0eGTY_SanvApLmGI7qQNhpU26gcSL13BYkpk9Q/viewfor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2806319" y="3231996"/>
            <a:ext cx="3526606" cy="384721"/>
          </a:xfrm>
        </p:spPr>
        <p:txBody>
          <a:bodyPr/>
          <a:lstStyle/>
          <a:p>
            <a:r>
              <a:rPr kumimoji="1" lang="ja-JP" altLang="en-US" sz="2500">
                <a:latin typeface="游ゴシック"/>
                <a:ea typeface="游ゴシック"/>
              </a:rPr>
              <a:t>２．導入準備</a:t>
            </a:r>
            <a:r>
              <a:rPr lang="ja-JP" altLang="en-US" sz="2500">
                <a:latin typeface="游ゴシック"/>
                <a:ea typeface="游ゴシック"/>
              </a:rPr>
              <a:t>・事前周知</a:t>
            </a:r>
          </a:p>
        </p:txBody>
      </p:sp>
    </p:spTree>
    <p:extLst>
      <p:ext uri="{BB962C8B-B14F-4D97-AF65-F5344CB8AC3E}">
        <p14:creationId xmlns:p14="http://schemas.microsoft.com/office/powerpoint/2010/main" val="16689274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674522" y="3921891"/>
            <a:ext cx="5337460" cy="2854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kumimoji="1" lang="ja-JP" altLang="en-US" sz="1661" kern="1200">
              <a:solidFill>
                <a:prstClr val="white"/>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4205" y="1138568"/>
            <a:ext cx="8907775" cy="319639"/>
          </a:xfrm>
          <a:prstGeom prst="rect">
            <a:avLst/>
          </a:prstGeom>
          <a:noFill/>
        </p:spPr>
        <p:txBody>
          <a:bodyPr wrap="square" rtlCol="0" anchor="t">
            <a:spAutoFit/>
          </a:bodyPr>
          <a:lstStyle/>
          <a:p>
            <a:pPr defTabSz="422009" hangingPunct="1"/>
            <a:r>
              <a:rPr lang="ja-JP" altLang="en-US" sz="1477"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会社や組織に関する質問を行うことで状態を可視化し、課題解決に導くためのアンケートです！</a:t>
            </a: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81" y="445153"/>
            <a:ext cx="1838978" cy="612994"/>
          </a:xfrm>
          <a:prstGeom prst="rect">
            <a:avLst/>
          </a:prstGeom>
        </p:spPr>
      </p:pic>
      <p:sp>
        <p:nvSpPr>
          <p:cNvPr id="4" name="テキスト ボックス 3"/>
          <p:cNvSpPr txBox="1"/>
          <p:nvPr/>
        </p:nvSpPr>
        <p:spPr>
          <a:xfrm>
            <a:off x="4512029" y="783489"/>
            <a:ext cx="720002" cy="307777"/>
          </a:xfrm>
          <a:prstGeom prst="rect">
            <a:avLst/>
          </a:prstGeom>
          <a:noFill/>
        </p:spPr>
        <p:txBody>
          <a:bodyPr wrap="square" rtlCol="0">
            <a:spAutoFit/>
          </a:bodyPr>
          <a:lstStyle/>
          <a:p>
            <a:pPr algn="l" defTabSz="422009" hangingPunct="1"/>
            <a:r>
              <a:rPr kumimoji="1" lang="ja-JP" altLang="en-US" sz="1400" b="1" kern="12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とは</a:t>
            </a:r>
          </a:p>
        </p:txBody>
      </p:sp>
      <p:sp>
        <p:nvSpPr>
          <p:cNvPr id="18" name="正方形/長方形 17"/>
          <p:cNvSpPr/>
          <p:nvPr/>
        </p:nvSpPr>
        <p:spPr>
          <a:xfrm>
            <a:off x="212659" y="1543684"/>
            <a:ext cx="3660324" cy="2231799"/>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kumimoji="1" lang="ja-JP" altLang="en-US" sz="1661" kern="1200">
              <a:solidFill>
                <a:prstClr val="white"/>
              </a:solidFill>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flipV="1">
            <a:off x="226890" y="1417695"/>
            <a:ext cx="869307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221001" y="5380846"/>
            <a:ext cx="2309817" cy="936814"/>
            <a:chOff x="1052779" y="5140322"/>
            <a:chExt cx="1939668" cy="760541"/>
          </a:xfrm>
        </p:grpSpPr>
        <p:pic>
          <p:nvPicPr>
            <p:cNvPr id="39" name="Picture 1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275040" y="4045938"/>
            <a:ext cx="3069711" cy="893664"/>
          </a:xfrm>
          <a:prstGeom prst="wedgeRoundRectCallout">
            <a:avLst>
              <a:gd name="adj1" fmla="val -20648"/>
              <a:gd name="adj2" fmla="val 7589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22009" hangingPunct="1"/>
            <a:r>
              <a:rPr lang="ja-JP" altLang="en-US" sz="1292" kern="120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皆さんの回答を元に、組織の課題解決に取り組みます。</a:t>
            </a:r>
            <a:endParaRPr lang="ja-JP" altLang="en-US" sz="1292"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grpSp>
        <p:nvGrpSpPr>
          <p:cNvPr id="90" name="グループ化 89"/>
          <p:cNvGrpSpPr/>
          <p:nvPr/>
        </p:nvGrpSpPr>
        <p:grpSpPr>
          <a:xfrm>
            <a:off x="3791495" y="4287704"/>
            <a:ext cx="5102468" cy="2407465"/>
            <a:chOff x="4191513" y="4168750"/>
            <a:chExt cx="4764554" cy="2544551"/>
          </a:xfrm>
        </p:grpSpPr>
        <p:sp>
          <p:nvSpPr>
            <p:cNvPr id="75" name="正方形/長方形 25"/>
            <p:cNvSpPr/>
            <p:nvPr/>
          </p:nvSpPr>
          <p:spPr>
            <a:xfrm>
              <a:off x="4267604" y="4466553"/>
              <a:ext cx="4625913" cy="81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22009" hangingPunct="1">
                <a:lnSpc>
                  <a:spcPct val="150000"/>
                </a:lnSpc>
              </a:pPr>
              <a:r>
                <a:rPr lang="ja-JP" altLang="en-US" sz="900" b="1" kern="1200">
                  <a:solidFill>
                    <a:srgbClr val="37474F"/>
                  </a:solidFill>
                  <a:latin typeface="游ゴシック" panose="020B0400000000000000" pitchFamily="50" charset="-128"/>
                  <a:ea typeface="游ゴシック" panose="020B0400000000000000" pitchFamily="50" charset="-128"/>
                  <a:cs typeface="HGMaruGothicMPRO" charset="-128"/>
                </a:rPr>
                <a:t>「組織パフォーマンスの向上」を目的としたもので、組織の「強み」や「課題」を確認するために行う質問です。課題を見つけ、改善活動に繋げることを目的としたアンケートです。</a:t>
              </a:r>
            </a:p>
          </p:txBody>
        </p:sp>
        <p:grpSp>
          <p:nvGrpSpPr>
            <p:cNvPr id="89" name="グループ化 88"/>
            <p:cNvGrpSpPr/>
            <p:nvPr/>
          </p:nvGrpSpPr>
          <p:grpSpPr>
            <a:xfrm>
              <a:off x="4191513" y="4168750"/>
              <a:ext cx="4764554" cy="2544551"/>
              <a:chOff x="4191513" y="4168750"/>
              <a:chExt cx="4764554" cy="2544551"/>
            </a:xfrm>
          </p:grpSpPr>
          <p:sp>
            <p:nvSpPr>
              <p:cNvPr id="73" name="正方形/長方形 22"/>
              <p:cNvSpPr/>
              <p:nvPr/>
            </p:nvSpPr>
            <p:spPr>
              <a:xfrm>
                <a:off x="4191513" y="4380741"/>
                <a:ext cx="4764554" cy="969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lang="ja-JP" altLang="en-US" sz="969" kern="1200">
                  <a:solidFill>
                    <a:srgbClr val="37474F"/>
                  </a:solidFill>
                  <a:latin typeface="游ゴシック" panose="020B0400000000000000" pitchFamily="50" charset="-128"/>
                  <a:ea typeface="游ゴシック" panose="020B0400000000000000" pitchFamily="50" charset="-128"/>
                </a:endParaRPr>
              </a:p>
            </p:txBody>
          </p:sp>
          <p:sp>
            <p:nvSpPr>
              <p:cNvPr id="74" name="正方形/長方形 24"/>
              <p:cNvSpPr/>
              <p:nvPr/>
            </p:nvSpPr>
            <p:spPr>
              <a:xfrm>
                <a:off x="6016456" y="4179028"/>
                <a:ext cx="1405942" cy="287526"/>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r>
                  <a:rPr lang="ja-JP" altLang="en-US" sz="923" b="1" kern="1200">
                    <a:solidFill>
                      <a:prstClr val="white"/>
                    </a:solidFill>
                    <a:latin typeface="游ゴシック" panose="020B0400000000000000" pitchFamily="50" charset="-128"/>
                    <a:ea typeface="游ゴシック" panose="020B0400000000000000" pitchFamily="50" charset="-128"/>
                    <a:cs typeface="HGMaruGothicMPRO" charset="-128"/>
                  </a:rPr>
                  <a:t>組織サーベイとは？</a:t>
                </a:r>
              </a:p>
            </p:txBody>
          </p:sp>
          <p:pic>
            <p:nvPicPr>
              <p:cNvPr id="76"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0869" y="4168750"/>
                <a:ext cx="328048" cy="371669"/>
              </a:xfrm>
              <a:prstGeom prst="rect">
                <a:avLst/>
              </a:prstGeom>
            </p:spPr>
          </p:pic>
          <p:sp>
            <p:nvSpPr>
              <p:cNvPr id="79" name="正方形/長方形 25"/>
              <p:cNvSpPr/>
              <p:nvPr/>
            </p:nvSpPr>
            <p:spPr>
              <a:xfrm>
                <a:off x="4267606" y="5899316"/>
                <a:ext cx="4625911" cy="69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22009" hangingPunct="1">
                  <a:lnSpc>
                    <a:spcPct val="150000"/>
                  </a:lnSpc>
                </a:pPr>
                <a:endParaRPr lang="en-US" altLang="ja-JP" sz="1000" kern="1200">
                  <a:solidFill>
                    <a:schemeClr val="tx1"/>
                  </a:solidFill>
                  <a:latin typeface="游ゴシック" panose="020B0400000000000000" pitchFamily="50" charset="-128"/>
                  <a:ea typeface="游ゴシック" panose="020B0400000000000000" pitchFamily="50" charset="-128"/>
                  <a:cs typeface="HGMaruGothicMPRO" charset="-128"/>
                </a:endParaRPr>
              </a:p>
            </p:txBody>
          </p:sp>
          <p:sp>
            <p:nvSpPr>
              <p:cNvPr id="85" name="正方形/長方形 22"/>
              <p:cNvSpPr/>
              <p:nvPr/>
            </p:nvSpPr>
            <p:spPr>
              <a:xfrm>
                <a:off x="4191513" y="5678160"/>
                <a:ext cx="4764554" cy="1035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lang="ja-JP" altLang="en-US" sz="969" kern="1200">
                  <a:solidFill>
                    <a:srgbClr val="37474F"/>
                  </a:solidFill>
                  <a:latin typeface="游ゴシック" panose="020B0400000000000000" pitchFamily="50" charset="-128"/>
                  <a:ea typeface="游ゴシック" panose="020B0400000000000000" pitchFamily="50" charset="-128"/>
                </a:endParaRPr>
              </a:p>
            </p:txBody>
          </p:sp>
          <p:sp>
            <p:nvSpPr>
              <p:cNvPr id="86" name="正方形/長方形 24"/>
              <p:cNvSpPr/>
              <p:nvPr/>
            </p:nvSpPr>
            <p:spPr>
              <a:xfrm>
                <a:off x="6016455" y="5496852"/>
                <a:ext cx="1405943" cy="294019"/>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r>
                  <a:rPr lang="ja-JP" altLang="en-US" sz="923" b="1" kern="1200">
                    <a:solidFill>
                      <a:prstClr val="white"/>
                    </a:solidFill>
                    <a:latin typeface="游ゴシック" panose="020B0400000000000000" pitchFamily="50" charset="-128"/>
                    <a:ea typeface="游ゴシック" panose="020B0400000000000000" pitchFamily="50" charset="-128"/>
                    <a:cs typeface="HGMaruGothicMPRO" charset="-128"/>
                  </a:rPr>
                  <a:t>どんな質問？</a:t>
                </a:r>
              </a:p>
            </p:txBody>
          </p:sp>
          <p:sp>
            <p:nvSpPr>
              <p:cNvPr id="87" name="正方形/長方形 25"/>
              <p:cNvSpPr/>
              <p:nvPr/>
            </p:nvSpPr>
            <p:spPr>
              <a:xfrm>
                <a:off x="4267605" y="5790871"/>
                <a:ext cx="4607133" cy="88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質問は、「ご自身のこと」や「ご自身の所属する組織」についてです。</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20</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項目は選択式、</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1</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項目がフリーコメント入力</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・所属会社に対する愛着や思い入れの度合い、経営、戦略、上司、同僚、働く環境、制度などに関する質問です。</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1</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問目は「友人と一緒に働きたくないから </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0 </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」などといった回答をされないようご注意ください</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p:txBody>
          </p:sp>
          <p:pic>
            <p:nvPicPr>
              <p:cNvPr id="80"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8154" y="5428323"/>
                <a:ext cx="226767" cy="387605"/>
              </a:xfrm>
              <a:prstGeom prst="rect">
                <a:avLst/>
              </a:prstGeom>
            </p:spPr>
          </p:pic>
        </p:grpSp>
      </p:grpSp>
      <p:sp>
        <p:nvSpPr>
          <p:cNvPr id="94" name="テキスト ボックス 93"/>
          <p:cNvSpPr txBox="1"/>
          <p:nvPr/>
        </p:nvSpPr>
        <p:spPr>
          <a:xfrm>
            <a:off x="3705510" y="3968784"/>
            <a:ext cx="3885836" cy="262701"/>
          </a:xfrm>
          <a:prstGeom prst="rect">
            <a:avLst/>
          </a:prstGeom>
          <a:noFill/>
        </p:spPr>
        <p:txBody>
          <a:bodyPr wrap="square" rtlCol="0">
            <a:spAutoFit/>
          </a:bodyPr>
          <a:lstStyle/>
          <a:p>
            <a:pPr algn="l" defTabSz="422009" hangingPunct="1"/>
            <a:r>
              <a:rPr kumimoji="1" lang="ja-JP" altLang="en-US" sz="1107"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■組織サーベイについて</a:t>
            </a:r>
          </a:p>
        </p:txBody>
      </p:sp>
      <p:sp>
        <p:nvSpPr>
          <p:cNvPr id="43" name="テキスト ボックス 42"/>
          <p:cNvSpPr txBox="1"/>
          <p:nvPr/>
        </p:nvSpPr>
        <p:spPr>
          <a:xfrm>
            <a:off x="2179545" y="599312"/>
            <a:ext cx="2570262" cy="546945"/>
          </a:xfrm>
          <a:prstGeom prst="rect">
            <a:avLst/>
          </a:prstGeom>
          <a:noFill/>
        </p:spPr>
        <p:txBody>
          <a:bodyPr wrap="square" rtlCol="0">
            <a:spAutoFit/>
          </a:bodyPr>
          <a:lstStyle/>
          <a:p>
            <a:pPr algn="l" defTabSz="422009" hangingPunct="1"/>
            <a:r>
              <a:rPr kumimoji="1" lang="ja-JP" altLang="en-US" sz="2954" b="1" kern="1200">
                <a:solidFill>
                  <a:srgbClr val="394A52"/>
                </a:solidFill>
                <a:latin typeface="游ゴシック" panose="020B0400000000000000" pitchFamily="50" charset="-128"/>
                <a:ea typeface="游ゴシック" panose="020B0400000000000000" pitchFamily="50" charset="-128"/>
                <a:cs typeface="メイリオ" panose="020B0604030504040204" pitchFamily="50" charset="-128"/>
              </a:rPr>
              <a:t>組織サーベイ</a:t>
            </a:r>
          </a:p>
        </p:txBody>
      </p:sp>
      <p:sp>
        <p:nvSpPr>
          <p:cNvPr id="2" name="正方形/長方形 1"/>
          <p:cNvSpPr/>
          <p:nvPr/>
        </p:nvSpPr>
        <p:spPr>
          <a:xfrm>
            <a:off x="292795" y="1591276"/>
            <a:ext cx="3502616" cy="2133833"/>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a:t>
            </a:r>
            <a:r>
              <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20</a:t>
            </a:r>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a:t>
            </a:r>
            <a:r>
              <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50</a:t>
            </a:r>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問の質問を選択肢やフリーコメントで回答いただきます。</a:t>
            </a:r>
            <a:endPar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実名回答ですが評価には使いませんので</a:t>
            </a:r>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率直にご回答下さい</a:t>
            </a:r>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grpSp>
        <p:nvGrpSpPr>
          <p:cNvPr id="7" name="グループ化 6"/>
          <p:cNvGrpSpPr/>
          <p:nvPr/>
        </p:nvGrpSpPr>
        <p:grpSpPr>
          <a:xfrm>
            <a:off x="4332229" y="1574470"/>
            <a:ext cx="3981108" cy="2211705"/>
            <a:chOff x="4693247" y="1419925"/>
            <a:chExt cx="4312867" cy="2396015"/>
          </a:xfrm>
        </p:grpSpPr>
        <p:grpSp>
          <p:nvGrpSpPr>
            <p:cNvPr id="91" name="グループ化 90"/>
            <p:cNvGrpSpPr/>
            <p:nvPr/>
          </p:nvGrpSpPr>
          <p:grpSpPr>
            <a:xfrm>
              <a:off x="4693247" y="1419925"/>
              <a:ext cx="4312867" cy="2396015"/>
              <a:chOff x="4525332" y="1443880"/>
              <a:chExt cx="5001588" cy="2654162"/>
            </a:xfrm>
          </p:grpSpPr>
          <p:pic>
            <p:nvPicPr>
              <p:cNvPr id="22" name="図 21" descr="... イラスト | &lt;strong&gt;メール&lt;/strong&gt; | 手紙 | 背景"/>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25332" y="2217667"/>
                <a:ext cx="1190438" cy="754487"/>
              </a:xfrm>
              <a:prstGeom prst="rect">
                <a:avLst/>
              </a:prstGeom>
            </p:spPr>
          </p:pic>
          <p:pic>
            <p:nvPicPr>
              <p:cNvPr id="26"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91395" y="1443880"/>
                <a:ext cx="2487862" cy="2187879"/>
              </a:xfrm>
              <a:prstGeom prst="rect">
                <a:avLst/>
              </a:prstGeom>
            </p:spPr>
          </p:pic>
          <p:sp>
            <p:nvSpPr>
              <p:cNvPr id="32" name="テキスト ボックス 31"/>
              <p:cNvSpPr txBox="1"/>
              <p:nvPr/>
            </p:nvSpPr>
            <p:spPr>
              <a:xfrm>
                <a:off x="6412594" y="3646360"/>
                <a:ext cx="3114326" cy="451682"/>
              </a:xfrm>
              <a:prstGeom prst="rect">
                <a:avLst/>
              </a:prstGeom>
              <a:noFill/>
            </p:spPr>
            <p:txBody>
              <a:bodyPr wrap="square" rtlCol="0">
                <a:spAutoFit/>
              </a:bodyPr>
              <a:lstStyle/>
              <a:p>
                <a:pPr defTabSz="422009" hangingPunct="1"/>
                <a:r>
                  <a:rPr kumimoji="1" lang="ja-JP" altLang="en-US"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パソコンやスマホから、</a:t>
                </a:r>
                <a:endParaRPr kumimoji="1" lang="en-US" altLang="ja-JP"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「ログインなし」で回答できます。</a:t>
                </a:r>
              </a:p>
            </p:txBody>
          </p:sp>
          <p:sp>
            <p:nvSpPr>
              <p:cNvPr id="34" name="二等辺三角形 33"/>
              <p:cNvSpPr/>
              <p:nvPr/>
            </p:nvSpPr>
            <p:spPr>
              <a:xfrm rot="5400000">
                <a:off x="5701311" y="2453269"/>
                <a:ext cx="1139281" cy="283284"/>
              </a:xfrm>
              <a:prstGeom prst="triangle">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kumimoji="1" lang="ja-JP" altLang="en-US" sz="1661" kern="1200">
                  <a:solidFill>
                    <a:prstClr val="white"/>
                  </a:solidFill>
                  <a:latin typeface="メイリオ" panose="020B0604030504040204" pitchFamily="50" charset="-128"/>
                  <a:ea typeface="メイリオ" panose="020B0604030504040204" pitchFamily="50" charset="-128"/>
                </a:endParaRPr>
              </a:p>
            </p:txBody>
          </p:sp>
        </p:grpSp>
        <p:pic>
          <p:nvPicPr>
            <p:cNvPr id="6" name="図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43687" y="1497024"/>
              <a:ext cx="1981299" cy="1340239"/>
            </a:xfrm>
            <a:prstGeom prst="rect">
              <a:avLst/>
            </a:prstGeom>
          </p:spPr>
        </p:pic>
      </p:grpSp>
      <p:sp>
        <p:nvSpPr>
          <p:cNvPr id="46" name="テキスト ボックス 45"/>
          <p:cNvSpPr txBox="1"/>
          <p:nvPr/>
        </p:nvSpPr>
        <p:spPr>
          <a:xfrm>
            <a:off x="3999573" y="3057804"/>
            <a:ext cx="1732069" cy="376385"/>
          </a:xfrm>
          <a:prstGeom prst="rect">
            <a:avLst/>
          </a:prstGeom>
          <a:noFill/>
        </p:spPr>
        <p:txBody>
          <a:bodyPr wrap="square" rtlCol="0">
            <a:spAutoFit/>
          </a:bodyPr>
          <a:lstStyle/>
          <a:p>
            <a:pPr defTabSz="422009" hangingPunct="1"/>
            <a:r>
              <a:rPr kumimoji="1" lang="en-US" altLang="ja-JP" sz="923" b="1" kern="1200" err="1">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Geppo</a:t>
            </a:r>
            <a:r>
              <a:rPr kumimoji="1" lang="ja-JP" altLang="en-US"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から</a:t>
            </a:r>
            <a:endParaRPr kumimoji="1" lang="en-US" altLang="ja-JP"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アンケートメールが届きます。</a:t>
            </a:r>
            <a:endParaRPr kumimoji="1" lang="en-US" altLang="ja-JP" sz="923"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endParaRPr>
          </a:p>
        </p:txBody>
      </p:sp>
      <p:graphicFrame>
        <p:nvGraphicFramePr>
          <p:cNvPr id="5" name="表 7">
            <a:extLst>
              <a:ext uri="{FF2B5EF4-FFF2-40B4-BE49-F238E27FC236}">
                <a16:creationId xmlns:a16="http://schemas.microsoft.com/office/drawing/2014/main" id="{78BAFE22-2A48-4B0C-B0E2-B02E37202CCC}"/>
              </a:ext>
            </a:extLst>
          </p:cNvPr>
          <p:cNvGraphicFramePr>
            <a:graphicFrameLocks noGrp="1"/>
          </p:cNvGraphicFramePr>
          <p:nvPr>
            <p:extLst>
              <p:ext uri="{D42A27DB-BD31-4B8C-83A1-F6EECF244321}">
                <p14:modId xmlns:p14="http://schemas.microsoft.com/office/powerpoint/2010/main" val="836970811"/>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1">
                          <a:solidFill>
                            <a:schemeClr val="bg1"/>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tc>
                  <a:txBody>
                    <a:bodyPr/>
                    <a:lstStyle/>
                    <a:p>
                      <a:pPr algn="ctr"/>
                      <a:r>
                        <a:rPr kumimoji="1" lang="ja-JP" altLang="en-US" sz="90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algn="ctr"/>
                      <a:r>
                        <a:rPr kumimoji="1" lang="en-US" altLang="ja-JP" sz="900">
                          <a:solidFill>
                            <a:schemeClr val="tx1">
                              <a:lumMod val="50000"/>
                              <a:lumOff val="50000"/>
                            </a:schemeClr>
                          </a:solidFill>
                        </a:rPr>
                        <a:t>QR</a:t>
                      </a:r>
                      <a:r>
                        <a:rPr kumimoji="1" lang="ja-JP" altLang="en-US" sz="900">
                          <a:solidFill>
                            <a:schemeClr val="tx1">
                              <a:lumMod val="50000"/>
                              <a:lumOff val="50000"/>
                            </a:schemeClr>
                          </a:solidFill>
                        </a:rPr>
                        <a:t>コード回答の場合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435456623"/>
                  </a:ext>
                </a:extLst>
              </a:tr>
            </a:tbl>
          </a:graphicData>
        </a:graphic>
      </p:graphicFrame>
    </p:spTree>
    <p:extLst>
      <p:ext uri="{BB962C8B-B14F-4D97-AF65-F5344CB8AC3E}">
        <p14:creationId xmlns:p14="http://schemas.microsoft.com/office/powerpoint/2010/main" val="198736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281354" y="301799"/>
            <a:ext cx="6774474" cy="3472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44018"/>
            <a:r>
              <a:rPr lang="ja-JP" altLang="en-US" sz="1600" b="1">
                <a:latin typeface="游ゴシック" panose="020B0400000000000000" pitchFamily="50" charset="-128"/>
                <a:ea typeface="游ゴシック" panose="020B0400000000000000" pitchFamily="50" charset="-128"/>
              </a:rPr>
              <a:t>■</a:t>
            </a:r>
            <a:r>
              <a:rPr lang="en-US" altLang="ja-JP" sz="1600" b="1" err="1">
                <a:latin typeface="游ゴシック" panose="020B0400000000000000" pitchFamily="50" charset="-128"/>
                <a:ea typeface="游ゴシック" panose="020B0400000000000000" pitchFamily="50" charset="-128"/>
              </a:rPr>
              <a:t>Geppo</a:t>
            </a:r>
            <a:r>
              <a:rPr lang="ja-JP" altLang="en-US" sz="1600" b="1">
                <a:latin typeface="游ゴシック" panose="020B0400000000000000" pitchFamily="50" charset="-128"/>
                <a:ea typeface="游ゴシック" panose="020B0400000000000000" pitchFamily="50" charset="-128"/>
              </a:rPr>
              <a:t>組織サーベイ・導入告知メール事例</a:t>
            </a:r>
            <a:endParaRPr lang="en-US" altLang="ja-JP" sz="1600" b="1">
              <a:latin typeface="游ゴシック" panose="020B0400000000000000" pitchFamily="50" charset="-128"/>
              <a:ea typeface="游ゴシック" panose="020B0400000000000000" pitchFamily="50" charset="-128"/>
            </a:endParaRPr>
          </a:p>
          <a:p>
            <a:pPr defTabSz="844018"/>
            <a:r>
              <a:rPr lang="en-US" altLang="ja-JP" sz="1200" b="1">
                <a:latin typeface="游ゴシック" panose="020B0400000000000000" pitchFamily="50" charset="-128"/>
                <a:ea typeface="游ゴシック" panose="020B0400000000000000" pitchFamily="50" charset="-128"/>
              </a:rPr>
              <a:t>※</a:t>
            </a:r>
            <a:r>
              <a:rPr lang="ja-JP" altLang="en-US" sz="1200" b="1">
                <a:latin typeface="游ゴシック" panose="020B0400000000000000" pitchFamily="50" charset="-128"/>
                <a:ea typeface="游ゴシック" panose="020B0400000000000000" pitchFamily="50" charset="-128"/>
              </a:rPr>
              <a:t>貴社状況に応じて変更ください</a:t>
            </a:r>
            <a:endParaRPr lang="ja-JP" altLang="en-US" sz="1600" b="1">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390181" y="1147644"/>
            <a:ext cx="8353024" cy="4959053"/>
          </a:xfrm>
          <a:prstGeom prst="rect">
            <a:avLst/>
          </a:prstGeom>
          <a:solidFill>
            <a:schemeClr val="bg1"/>
          </a:solidFill>
          <a:ln w="3810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全スタッフ各位</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人事部の●●です。</a:t>
            </a: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今回、</a:t>
            </a:r>
            <a:r>
              <a:rPr lang="ja-JP" altLang="ja-JP" sz="800" kern="1200">
                <a:solidFill>
                  <a:prstClr val="black"/>
                </a:solidFill>
                <a:latin typeface="游ゴシック" panose="020B0400000000000000" pitchFamily="50" charset="-128"/>
                <a:ea typeface="游ゴシック" panose="020B0400000000000000" pitchFamily="50" charset="-128"/>
              </a:rPr>
              <a:t>会社</a:t>
            </a:r>
            <a:r>
              <a:rPr lang="ja-JP" altLang="en-US" sz="800" kern="1200">
                <a:solidFill>
                  <a:prstClr val="black"/>
                </a:solidFill>
                <a:latin typeface="游ゴシック" panose="020B0400000000000000" pitchFamily="50" charset="-128"/>
                <a:ea typeface="游ゴシック" panose="020B0400000000000000" pitchFamily="50" charset="-128"/>
              </a:rPr>
              <a:t>や</a:t>
            </a:r>
            <a:r>
              <a:rPr lang="ja-JP" altLang="ja-JP" sz="800" kern="1200">
                <a:solidFill>
                  <a:prstClr val="black"/>
                </a:solidFill>
                <a:latin typeface="游ゴシック" panose="020B0400000000000000" pitchFamily="50" charset="-128"/>
                <a:ea typeface="游ゴシック" panose="020B0400000000000000" pitchFamily="50" charset="-128"/>
              </a:rPr>
              <a:t>組織</a:t>
            </a:r>
            <a:r>
              <a:rPr lang="ja-JP" altLang="en-US" sz="800" kern="1200">
                <a:solidFill>
                  <a:prstClr val="black"/>
                </a:solidFill>
                <a:latin typeface="游ゴシック" panose="020B0400000000000000" pitchFamily="50" charset="-128"/>
                <a:ea typeface="游ゴシック" panose="020B0400000000000000" pitchFamily="50" charset="-128"/>
              </a:rPr>
              <a:t>の</a:t>
            </a:r>
            <a:r>
              <a:rPr lang="ja-JP" altLang="ja-JP" sz="800" kern="1200">
                <a:solidFill>
                  <a:prstClr val="black"/>
                </a:solidFill>
                <a:latin typeface="游ゴシック" panose="020B0400000000000000" pitchFamily="50" charset="-128"/>
                <a:ea typeface="游ゴシック" panose="020B0400000000000000" pitchFamily="50" charset="-128"/>
              </a:rPr>
              <a:t>働く環境や業務内容を磨いていくために、</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アンケート調査へのご協力のお願いです。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設問は</a:t>
            </a:r>
            <a:r>
              <a:rPr lang="en-US" altLang="ja-JP" sz="800" kern="1200">
                <a:solidFill>
                  <a:prstClr val="black"/>
                </a:solidFill>
                <a:latin typeface="游ゴシック"/>
                <a:ea typeface="游ゴシック"/>
              </a:rPr>
              <a:t>20</a:t>
            </a:r>
            <a:r>
              <a:rPr lang="ja-JP" altLang="ja-JP" sz="800" kern="1200">
                <a:solidFill>
                  <a:prstClr val="black"/>
                </a:solidFill>
                <a:latin typeface="游ゴシック"/>
                <a:ea typeface="游ゴシック"/>
              </a:rPr>
              <a:t>問</a:t>
            </a:r>
            <a:r>
              <a:rPr lang="ja-JP" altLang="en-US" sz="800" kern="1200">
                <a:solidFill>
                  <a:prstClr val="black"/>
                </a:solidFill>
                <a:latin typeface="游ゴシック"/>
                <a:ea typeface="游ゴシック"/>
              </a:rPr>
              <a:t>＋フリーコメント</a:t>
            </a:r>
            <a:r>
              <a:rPr lang="ja-JP" altLang="ja-JP" sz="800" kern="1200">
                <a:solidFill>
                  <a:prstClr val="black"/>
                </a:solidFill>
                <a:latin typeface="游ゴシック"/>
                <a:ea typeface="游ゴシック"/>
              </a:rPr>
              <a:t>となっており、会社</a:t>
            </a:r>
            <a:r>
              <a:rPr lang="ja-JP" altLang="en-US" sz="800" kern="1200">
                <a:solidFill>
                  <a:prstClr val="black"/>
                </a:solidFill>
                <a:latin typeface="游ゴシック"/>
                <a:ea typeface="游ゴシック"/>
              </a:rPr>
              <a:t>や</a:t>
            </a:r>
            <a:r>
              <a:rPr lang="ja-JP" altLang="ja-JP" sz="800" kern="1200">
                <a:solidFill>
                  <a:prstClr val="black"/>
                </a:solidFill>
                <a:latin typeface="游ゴシック"/>
                <a:ea typeface="游ゴシック"/>
              </a:rPr>
              <a:t>組織の課題を改善</a:t>
            </a:r>
            <a:r>
              <a:rPr lang="ja-JP" altLang="en-US" sz="800" kern="1200">
                <a:solidFill>
                  <a:prstClr val="black"/>
                </a:solidFill>
                <a:latin typeface="游ゴシック"/>
                <a:ea typeface="游ゴシック"/>
              </a:rPr>
              <a:t>し</a:t>
            </a:r>
            <a:r>
              <a:rPr lang="ja-JP" altLang="ja-JP" sz="800" kern="1200">
                <a:solidFill>
                  <a:prstClr val="black"/>
                </a:solidFill>
                <a:latin typeface="游ゴシック"/>
                <a:ea typeface="游ゴシック"/>
              </a:rPr>
              <a:t>、</a:t>
            </a:r>
            <a:endParaRPr lang="en-US" altLang="ja-JP" sz="800" kern="1200">
              <a:solidFill>
                <a:prstClr val="black"/>
              </a:solidFill>
              <a:latin typeface="游ゴシック"/>
              <a:ea typeface="游ゴシック"/>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皆さんのエンゲージメント</a:t>
            </a:r>
            <a:r>
              <a:rPr lang="ja-JP" altLang="en-US" sz="800" kern="1200">
                <a:solidFill>
                  <a:prstClr val="black"/>
                </a:solidFill>
                <a:latin typeface="游ゴシック" panose="020B0400000000000000" pitchFamily="50" charset="-128"/>
                <a:ea typeface="游ゴシック" panose="020B0400000000000000" pitchFamily="50" charset="-128"/>
              </a:rPr>
              <a:t>向上に</a:t>
            </a:r>
            <a:r>
              <a:rPr lang="ja-JP" altLang="ja-JP" sz="800" kern="1200">
                <a:solidFill>
                  <a:prstClr val="black"/>
                </a:solidFill>
                <a:latin typeface="游ゴシック" panose="020B0400000000000000" pitchFamily="50" charset="-128"/>
                <a:ea typeface="游ゴシック" panose="020B0400000000000000" pitchFamily="50" charset="-128"/>
              </a:rPr>
              <a:t>活かしていきますのでご協力をお願い</a:t>
            </a:r>
            <a:r>
              <a:rPr lang="ja-JP" altLang="en-US" sz="800" kern="1200">
                <a:solidFill>
                  <a:prstClr val="black"/>
                </a:solidFill>
                <a:latin typeface="游ゴシック" panose="020B0400000000000000" pitchFamily="50" charset="-128"/>
                <a:ea typeface="游ゴシック" panose="020B0400000000000000" pitchFamily="50" charset="-128"/>
              </a:rPr>
              <a:t>致します</a:t>
            </a:r>
            <a:r>
              <a:rPr lang="ja-JP" altLang="ja-JP" sz="800" kern="1200">
                <a:solidFill>
                  <a:prstClr val="black"/>
                </a:solidFill>
                <a:latin typeface="游ゴシック" panose="020B0400000000000000" pitchFamily="50" charset="-128"/>
                <a:ea typeface="游ゴシック" panose="020B0400000000000000" pitchFamily="50" charset="-128"/>
              </a:rPr>
              <a:t>。</a:t>
            </a: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回答においては</a:t>
            </a:r>
            <a:r>
              <a:rPr lang="ja-JP" altLang="en-US" sz="800" kern="1200">
                <a:solidFill>
                  <a:prstClr val="black"/>
                </a:solidFill>
                <a:latin typeface="游ゴシック" panose="020B0400000000000000" pitchFamily="50" charset="-128"/>
                <a:ea typeface="游ゴシック" panose="020B0400000000000000" pitchFamily="50" charset="-128"/>
              </a:rPr>
              <a:t>実名</a:t>
            </a:r>
            <a:r>
              <a:rPr lang="ja-JP" altLang="ja-JP" sz="800" kern="1200">
                <a:solidFill>
                  <a:prstClr val="black"/>
                </a:solidFill>
                <a:latin typeface="游ゴシック" panose="020B0400000000000000" pitchFamily="50" charset="-128"/>
                <a:ea typeface="游ゴシック" panose="020B0400000000000000" pitchFamily="50" charset="-128"/>
              </a:rPr>
              <a:t>式となっており</a:t>
            </a:r>
            <a:r>
              <a:rPr lang="ja-JP" altLang="en-US" sz="800" kern="1200">
                <a:solidFill>
                  <a:prstClr val="black"/>
                </a:solidFill>
                <a:latin typeface="游ゴシック" panose="020B0400000000000000" pitchFamily="50" charset="-128"/>
                <a:ea typeface="游ゴシック" panose="020B0400000000000000" pitchFamily="50" charset="-128"/>
              </a:rPr>
              <a:t>ますが、</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回答内容は人事</a:t>
            </a:r>
            <a:r>
              <a:rPr lang="ja-JP" altLang="ja-JP" sz="800" kern="1200">
                <a:solidFill>
                  <a:prstClr val="black"/>
                </a:solidFill>
                <a:latin typeface="游ゴシック" panose="020B0400000000000000" pitchFamily="50" charset="-128"/>
                <a:ea typeface="游ゴシック" panose="020B0400000000000000" pitchFamily="50" charset="-128"/>
              </a:rPr>
              <a:t>評価には使用しませんので、</a:t>
            </a:r>
            <a:r>
              <a:rPr lang="ja-JP" altLang="en-US" sz="800" kern="1200">
                <a:solidFill>
                  <a:prstClr val="black"/>
                </a:solidFill>
                <a:latin typeface="游ゴシック" panose="020B0400000000000000" pitchFamily="50" charset="-128"/>
                <a:ea typeface="游ゴシック" panose="020B0400000000000000" pitchFamily="50" charset="-128"/>
              </a:rPr>
              <a:t>率直に回答ください。</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詳細は下記をご確認ください。</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◆アンケート開始日</a:t>
            </a:r>
            <a:r>
              <a:rPr lang="ja-JP" altLang="en-US" sz="800" kern="1200">
                <a:solidFill>
                  <a:prstClr val="black"/>
                </a:solidFill>
                <a:latin typeface="游ゴシック" panose="020B0400000000000000" pitchFamily="50" charset="-128"/>
                <a:ea typeface="游ゴシック" panose="020B0400000000000000" pitchFamily="50" charset="-128"/>
              </a:rPr>
              <a:t>：</a:t>
            </a:r>
            <a:r>
              <a:rPr lang="ja-JP" altLang="ja-JP" sz="800" kern="1200">
                <a:solidFill>
                  <a:prstClr val="black"/>
                </a:solidFill>
                <a:latin typeface="游ゴシック" panose="020B0400000000000000" pitchFamily="50" charset="-128"/>
                <a:ea typeface="游ゴシック" panose="020B0400000000000000" pitchFamily="50" charset="-128"/>
              </a:rPr>
              <a:t>〇月〇日</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◆アンケート終了日</a:t>
            </a:r>
            <a:r>
              <a:rPr lang="ja-JP" altLang="en-US" sz="800" kern="1200">
                <a:solidFill>
                  <a:prstClr val="black"/>
                </a:solidFill>
                <a:latin typeface="游ゴシック" panose="020B0400000000000000" pitchFamily="50" charset="-128"/>
                <a:ea typeface="游ゴシック" panose="020B0400000000000000" pitchFamily="50" charset="-128"/>
              </a:rPr>
              <a:t>：</a:t>
            </a:r>
            <a:r>
              <a:rPr lang="ja-JP" altLang="ja-JP" sz="800" kern="1200">
                <a:solidFill>
                  <a:prstClr val="black"/>
                </a:solidFill>
                <a:latin typeface="游ゴシック" panose="020B0400000000000000" pitchFamily="50" charset="-128"/>
                <a:ea typeface="游ゴシック" panose="020B0400000000000000" pitchFamily="50" charset="-128"/>
              </a:rPr>
              <a:t>○月○日</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上記期間</a:t>
            </a:r>
            <a:r>
              <a:rPr lang="ja-JP" altLang="ja-JP" sz="800" kern="1200">
                <a:solidFill>
                  <a:prstClr val="black"/>
                </a:solidFill>
                <a:latin typeface="游ゴシック" panose="020B0400000000000000" pitchFamily="50" charset="-128"/>
                <a:ea typeface="游ゴシック" panose="020B0400000000000000" pitchFamily="50" charset="-128"/>
              </a:rPr>
              <a:t>までに回答を宜しくお願いします。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◆対象</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→全従業員</a:t>
            </a:r>
            <a:r>
              <a:rPr lang="ja-JP" altLang="en-US" sz="800" kern="1200">
                <a:solidFill>
                  <a:prstClr val="black"/>
                </a:solidFill>
                <a:latin typeface="游ゴシック" panose="020B0400000000000000" pitchFamily="50" charset="-128"/>
                <a:ea typeface="游ゴシック" panose="020B0400000000000000" pitchFamily="50" charset="-128"/>
              </a:rPr>
              <a:t>（アルバイトスタッフ含む）</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◆アンケート閲覧者</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a:t>
            </a:r>
            <a:r>
              <a:rPr lang="ja-JP" altLang="en-US" sz="800" kern="1200">
                <a:solidFill>
                  <a:prstClr val="black"/>
                </a:solidFill>
                <a:latin typeface="游ゴシック" panose="020B0400000000000000" pitchFamily="50" charset="-128"/>
                <a:ea typeface="游ゴシック" panose="020B0400000000000000" pitchFamily="50" charset="-128"/>
              </a:rPr>
              <a:t>人事部の●●と各組織の組織長</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◆アンケート配信方法</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→各メールアドレス宛に配信（スマホ対応可）</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◆メール送付内容</a:t>
            </a:r>
          </a:p>
          <a:p>
            <a:pPr algn="l" defTabSz="422009" hangingPunct="1"/>
            <a:r>
              <a:rPr lang="en-US" altLang="ja-JP" sz="800" kern="1200">
                <a:solidFill>
                  <a:prstClr val="black"/>
                </a:solidFill>
                <a:latin typeface="游ゴシック"/>
                <a:ea typeface="游ゴシック"/>
                <a:sym typeface="Times New Roman" panose="02020603050405020304" pitchFamily="18" charset="0"/>
              </a:rPr>
              <a:t>→</a:t>
            </a:r>
            <a:r>
              <a:rPr lang="ja-JP" altLang="en-US" sz="800" kern="1200">
                <a:solidFill>
                  <a:prstClr val="black"/>
                </a:solidFill>
                <a:latin typeface="游ゴシック"/>
                <a:ea typeface="游ゴシック"/>
                <a:sym typeface="Times New Roman" panose="02020603050405020304" pitchFamily="18" charset="0"/>
              </a:rPr>
              <a:t>アンケート</a:t>
            </a:r>
            <a:r>
              <a:rPr lang="ja-JP" altLang="ja-JP" sz="800" kern="1200">
                <a:solidFill>
                  <a:prstClr val="black"/>
                </a:solidFill>
                <a:latin typeface="游ゴシック"/>
                <a:ea typeface="游ゴシック"/>
              </a:rPr>
              <a:t>開始日の</a:t>
            </a:r>
            <a:r>
              <a:rPr lang="en-US" altLang="ja-JP" sz="800" kern="1200">
                <a:solidFill>
                  <a:prstClr val="black"/>
                </a:solidFill>
                <a:latin typeface="游ゴシック"/>
                <a:ea typeface="游ゴシック"/>
              </a:rPr>
              <a:t>12</a:t>
            </a:r>
            <a:r>
              <a:rPr lang="ja-JP" altLang="ja-JP" sz="800" kern="1200">
                <a:solidFill>
                  <a:prstClr val="black"/>
                </a:solidFill>
                <a:latin typeface="游ゴシック"/>
                <a:ea typeface="游ゴシック"/>
              </a:rPr>
              <a:t>時以降にメールを送信致します。</a:t>
            </a:r>
          </a:p>
          <a:p>
            <a:pPr algn="l" defTabSz="422009" hangingPunct="1"/>
            <a:r>
              <a:rPr lang="ja-JP" altLang="ja-JP" sz="800" kern="1200">
                <a:solidFill>
                  <a:prstClr val="black"/>
                </a:solidFill>
                <a:latin typeface="游ゴシック"/>
                <a:ea typeface="游ゴシック"/>
              </a:rPr>
              <a:t>差出人：</a:t>
            </a:r>
            <a:r>
              <a:rPr lang="en-US" altLang="ja-JP" sz="800" kern="1200" err="1">
                <a:solidFill>
                  <a:prstClr val="black"/>
                </a:solidFill>
                <a:latin typeface="游ゴシック"/>
                <a:ea typeface="游ゴシック"/>
              </a:rPr>
              <a:t>Geppo</a:t>
            </a:r>
            <a:r>
              <a:rPr lang="en-US" altLang="ja-JP" sz="800" kern="1200">
                <a:solidFill>
                  <a:prstClr val="black"/>
                </a:solidFill>
                <a:latin typeface="游ゴシック"/>
                <a:ea typeface="游ゴシック"/>
              </a:rPr>
              <a:t> </a:t>
            </a:r>
            <a:r>
              <a:rPr lang="en-US" altLang="ja-JP" sz="800" u="sng" kern="1200">
                <a:solidFill>
                  <a:prstClr val="black"/>
                </a:solidFill>
                <a:latin typeface="游ゴシック"/>
                <a:ea typeface="游ゴシック"/>
                <a:hlinkClick r:id="rId3">
                  <a:extLst>
                    <a:ext uri="{A12FA001-AC4F-418D-AE19-62706E023703}">
                      <ahyp:hlinkClr xmlns:ahyp="http://schemas.microsoft.com/office/drawing/2018/hyperlinkcolor" val="tx"/>
                    </a:ext>
                  </a:extLst>
                </a:hlinkClick>
              </a:rPr>
              <a:t>no-reply@geppo.jp</a:t>
            </a:r>
            <a:endParaRPr lang="ja-JP" altLang="ja-JP" sz="800" kern="1200">
              <a:solidFill>
                <a:prstClr val="black"/>
              </a:solidFill>
              <a:latin typeface="游ゴシック"/>
              <a:ea typeface="游ゴシック"/>
            </a:endParaRPr>
          </a:p>
          <a:p>
            <a:pPr algn="l" defTabSz="422009" hangingPunct="1"/>
            <a:r>
              <a:rPr lang="ja-JP" altLang="ja-JP" sz="800" kern="1200">
                <a:solidFill>
                  <a:prstClr val="black"/>
                </a:solidFill>
                <a:latin typeface="游ゴシック"/>
                <a:ea typeface="游ゴシック"/>
              </a:rPr>
              <a:t>件名：【</a:t>
            </a:r>
            <a:r>
              <a:rPr lang="en-US" altLang="ja-JP" sz="800" kern="1200" err="1">
                <a:solidFill>
                  <a:prstClr val="black"/>
                </a:solidFill>
                <a:latin typeface="游ゴシック"/>
                <a:ea typeface="游ゴシック"/>
              </a:rPr>
              <a:t>Geppo</a:t>
            </a:r>
            <a:r>
              <a:rPr lang="ja-JP" altLang="ja-JP" sz="800" kern="1200">
                <a:solidFill>
                  <a:prstClr val="black"/>
                </a:solidFill>
                <a:latin typeface="游ゴシック"/>
                <a:ea typeface="游ゴシック"/>
              </a:rPr>
              <a:t>】組織サーベイ実施のお知らせ </a:t>
            </a:r>
            <a:r>
              <a:rPr lang="ja-JP" sz="800" kern="1200">
                <a:solidFill>
                  <a:prstClr val="black"/>
                </a:solidFill>
                <a:ea typeface="+mn-lt"/>
                <a:cs typeface="+mn-lt"/>
              </a:rPr>
              <a:t>Announcement to conduct the Engagement Survey</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本文記載の</a:t>
            </a:r>
            <a:r>
              <a:rPr lang="en-US" altLang="ja-JP" sz="800" kern="1200">
                <a:solidFill>
                  <a:prstClr val="black"/>
                </a:solidFill>
                <a:latin typeface="游ゴシック"/>
                <a:ea typeface="游ゴシック"/>
              </a:rPr>
              <a:t>URL</a:t>
            </a:r>
            <a:r>
              <a:rPr lang="ja-JP" altLang="ja-JP" sz="800" kern="1200">
                <a:solidFill>
                  <a:prstClr val="black"/>
                </a:solidFill>
                <a:latin typeface="游ゴシック"/>
                <a:ea typeface="游ゴシック"/>
              </a:rPr>
              <a:t>から、ログインなしで回答できます。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何か不明点等あるようでしたら、人事部</a:t>
            </a:r>
            <a:r>
              <a:rPr lang="en-US" altLang="ja-JP" sz="800" kern="1200">
                <a:solidFill>
                  <a:prstClr val="black"/>
                </a:solidFill>
                <a:latin typeface="游ゴシック"/>
                <a:ea typeface="游ゴシック"/>
                <a:sym typeface="Times New Roman" panose="02020603050405020304" pitchFamily="18" charset="0"/>
              </a:rPr>
              <a:t>●●</a:t>
            </a:r>
            <a:r>
              <a:rPr lang="ja-JP" altLang="ja-JP" sz="800" kern="1200">
                <a:solidFill>
                  <a:prstClr val="black"/>
                </a:solidFill>
                <a:latin typeface="游ゴシック"/>
                <a:ea typeface="游ゴシック"/>
              </a:rPr>
              <a:t>まで直接お問い合わせ</a:t>
            </a:r>
            <a:r>
              <a:rPr lang="ja-JP" altLang="en-US" sz="800" kern="1200">
                <a:solidFill>
                  <a:prstClr val="black"/>
                </a:solidFill>
                <a:latin typeface="游ゴシック"/>
                <a:ea typeface="游ゴシック"/>
              </a:rPr>
              <a:t>ください。</a:t>
            </a:r>
            <a:endParaRPr lang="en-US" altLang="ja-JP" sz="800" kern="1200">
              <a:solidFill>
                <a:prstClr val="black"/>
              </a:solidFill>
              <a:latin typeface="游ゴシック"/>
              <a:ea typeface="游ゴシック"/>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以上、宜しくお願い申し上げます。 </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p:txBody>
      </p:sp>
      <p:graphicFrame>
        <p:nvGraphicFramePr>
          <p:cNvPr id="5" name="表 7">
            <a:extLst>
              <a:ext uri="{FF2B5EF4-FFF2-40B4-BE49-F238E27FC236}">
                <a16:creationId xmlns:a16="http://schemas.microsoft.com/office/drawing/2014/main" id="{4B4D6D6F-B61A-4FC8-9048-13D7B7A6F873}"/>
              </a:ext>
            </a:extLst>
          </p:cNvPr>
          <p:cNvGraphicFramePr>
            <a:graphicFrameLocks noGrp="1"/>
          </p:cNvGraphicFramePr>
          <p:nvPr>
            <p:extLst>
              <p:ext uri="{D42A27DB-BD31-4B8C-83A1-F6EECF244321}">
                <p14:modId xmlns:p14="http://schemas.microsoft.com/office/powerpoint/2010/main" val="3438277500"/>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1">
                          <a:solidFill>
                            <a:schemeClr val="bg1"/>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tc>
                  <a:txBody>
                    <a:bodyPr/>
                    <a:lstStyle/>
                    <a:p>
                      <a:pPr algn="ctr"/>
                      <a:r>
                        <a:rPr kumimoji="1" lang="ja-JP" altLang="en-US" sz="90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algn="ctr"/>
                      <a:r>
                        <a:rPr kumimoji="1" lang="en-US" altLang="ja-JP" sz="900">
                          <a:solidFill>
                            <a:schemeClr val="tx1">
                              <a:lumMod val="50000"/>
                              <a:lumOff val="50000"/>
                            </a:schemeClr>
                          </a:solidFill>
                        </a:rPr>
                        <a:t>QR</a:t>
                      </a:r>
                      <a:r>
                        <a:rPr kumimoji="1" lang="ja-JP" altLang="en-US" sz="900">
                          <a:solidFill>
                            <a:schemeClr val="tx1">
                              <a:lumMod val="50000"/>
                              <a:lumOff val="50000"/>
                            </a:schemeClr>
                          </a:solidFill>
                        </a:rPr>
                        <a:t>コード回答の場合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435456623"/>
                  </a:ext>
                </a:extLst>
              </a:tr>
            </a:tbl>
          </a:graphicData>
        </a:graphic>
      </p:graphicFrame>
      <p:sp>
        <p:nvSpPr>
          <p:cNvPr id="2" name="スライド番号プレースホルダー 1">
            <a:extLst>
              <a:ext uri="{FF2B5EF4-FFF2-40B4-BE49-F238E27FC236}">
                <a16:creationId xmlns:a16="http://schemas.microsoft.com/office/drawing/2014/main" id="{EC505F41-0214-3033-8C79-65C54A7A68B9}"/>
              </a:ext>
            </a:extLst>
          </p:cNvPr>
          <p:cNvSpPr>
            <a:spLocks noGrp="1"/>
          </p:cNvSpPr>
          <p:nvPr>
            <p:ph type="sldNum" sz="quarter" idx="4"/>
          </p:nvPr>
        </p:nvSpPr>
        <p:spPr/>
        <p:txBody>
          <a:bodyPr/>
          <a:lstStyle/>
          <a:p>
            <a:fld id="{66DCAD7C-F911-9F49-9CD8-C4F52DC71951}" type="slidenum">
              <a:rPr lang="en-US" smtClean="0"/>
              <a:pPr/>
              <a:t>11</a:t>
            </a:fld>
            <a:endParaRPr lang="en-US"/>
          </a:p>
        </p:txBody>
      </p:sp>
    </p:spTree>
    <p:extLst>
      <p:ext uri="{BB962C8B-B14F-4D97-AF65-F5344CB8AC3E}">
        <p14:creationId xmlns:p14="http://schemas.microsoft.com/office/powerpoint/2010/main" val="77106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674522" y="3921892"/>
            <a:ext cx="5337460" cy="2863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sym typeface="ヒラギノ角ゴ ProN W6"/>
            </a:endParaRPr>
          </a:p>
        </p:txBody>
      </p:sp>
      <p:sp>
        <p:nvSpPr>
          <p:cNvPr id="15" name="テキスト ボックス 14"/>
          <p:cNvSpPr txBox="1"/>
          <p:nvPr/>
        </p:nvSpPr>
        <p:spPr>
          <a:xfrm>
            <a:off x="104205" y="1138568"/>
            <a:ext cx="8907775" cy="319639"/>
          </a:xfrm>
          <a:prstGeom prst="rect">
            <a:avLst/>
          </a:prstGeom>
          <a:noFill/>
        </p:spPr>
        <p:txBody>
          <a:bodyPr wrap="square" rtlCol="0" anchor="t">
            <a:spAutoFit/>
          </a:bodyPr>
          <a:lstStyle/>
          <a:p>
            <a:pPr marL="0" marR="0" lvl="0" indent="0" algn="ctr" defTabSz="422009" rtl="0" eaLnBrk="1" fontAlgn="auto" latinLnBrk="0" hangingPunct="1">
              <a:lnSpc>
                <a:spcPct val="100000"/>
              </a:lnSpc>
              <a:spcBef>
                <a:spcPts val="0"/>
              </a:spcBef>
              <a:spcAft>
                <a:spcPts val="0"/>
              </a:spcAft>
              <a:buClrTx/>
              <a:buSzTx/>
              <a:buFontTx/>
              <a:buNone/>
              <a:tabLst/>
              <a:defRPr/>
            </a:pPr>
            <a:r>
              <a:rPr kumimoji="0" lang="ja-JP" altLang="en-US" sz="1477"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組織に関する質問を行うことで状態を可視化し、課題解決に導くためのアンケートです！</a:t>
            </a:r>
          </a:p>
        </p:txBody>
      </p:sp>
      <p:pic>
        <p:nvPicPr>
          <p:cNvPr id="10"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81" y="445153"/>
            <a:ext cx="1838978" cy="612994"/>
          </a:xfrm>
          <a:prstGeom prst="rect">
            <a:avLst/>
          </a:prstGeom>
        </p:spPr>
      </p:pic>
      <p:sp>
        <p:nvSpPr>
          <p:cNvPr id="4" name="テキスト ボックス 3"/>
          <p:cNvSpPr txBox="1"/>
          <p:nvPr/>
        </p:nvSpPr>
        <p:spPr>
          <a:xfrm>
            <a:off x="4512029" y="783489"/>
            <a:ext cx="720002" cy="307777"/>
          </a:xfrm>
          <a:prstGeom prst="rect">
            <a:avLst/>
          </a:prstGeom>
          <a:noFill/>
        </p:spPr>
        <p:txBody>
          <a:bodyPr wrap="square" rtlCol="0">
            <a:spAutoFit/>
          </a:bodyPr>
          <a:lstStyle/>
          <a:p>
            <a:pPr marL="0" marR="0" lvl="0" indent="0" algn="l" defTabSz="422009"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sym typeface="ヒラギノ角ゴ ProN W6"/>
              </a:rPr>
              <a:t>とは</a:t>
            </a:r>
          </a:p>
        </p:txBody>
      </p:sp>
      <p:cxnSp>
        <p:nvCxnSpPr>
          <p:cNvPr id="31" name="直線コネクタ 30"/>
          <p:cNvCxnSpPr>
            <a:cxnSpLocks/>
          </p:cNvCxnSpPr>
          <p:nvPr/>
        </p:nvCxnSpPr>
        <p:spPr>
          <a:xfrm flipV="1">
            <a:off x="226890" y="1417695"/>
            <a:ext cx="869307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221001" y="5380846"/>
            <a:ext cx="2309817" cy="936814"/>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275040" y="4045938"/>
            <a:ext cx="3069711" cy="893664"/>
          </a:xfrm>
          <a:prstGeom prst="wedgeRoundRectCallout">
            <a:avLst>
              <a:gd name="adj1" fmla="val -20648"/>
              <a:gd name="adj2" fmla="val 7589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22009"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皆さんの回答を元に、組織の課題解決に取り組みます。</a:t>
            </a:r>
            <a:endParaRPr kumimoji="0" lang="ja-JP" altLang="en-US" sz="1292"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endParaRPr>
          </a:p>
        </p:txBody>
      </p:sp>
      <p:grpSp>
        <p:nvGrpSpPr>
          <p:cNvPr id="90" name="グループ化 89"/>
          <p:cNvGrpSpPr/>
          <p:nvPr/>
        </p:nvGrpSpPr>
        <p:grpSpPr>
          <a:xfrm>
            <a:off x="3791495" y="4287703"/>
            <a:ext cx="5102468" cy="2406043"/>
            <a:chOff x="4191513" y="4168750"/>
            <a:chExt cx="4764554" cy="2544551"/>
          </a:xfrm>
        </p:grpSpPr>
        <p:sp>
          <p:nvSpPr>
            <p:cNvPr id="75" name="正方形/長方形 25"/>
            <p:cNvSpPr/>
            <p:nvPr/>
          </p:nvSpPr>
          <p:spPr>
            <a:xfrm>
              <a:off x="4267604" y="4466553"/>
              <a:ext cx="4625913" cy="81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22009" rtl="0" eaLnBrk="1" fontAlgn="auto" latinLnBrk="0" hangingPunct="1">
                <a:lnSpc>
                  <a:spcPct val="150000"/>
                </a:lnSpc>
                <a:spcBef>
                  <a:spcPts val="0"/>
                </a:spcBef>
                <a:spcAft>
                  <a:spcPts val="0"/>
                </a:spcAft>
                <a:buClrTx/>
                <a:buSzTx/>
                <a:buFontTx/>
                <a:buNone/>
                <a:tabLst/>
                <a:defRPr/>
              </a:pPr>
              <a:r>
                <a:rPr kumimoji="0" lang="ja-JP" altLang="en-US" sz="900"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HGMaruGothicMPRO" charset="-128"/>
                  <a:sym typeface="ヒラギノ角ゴ ProN W6"/>
                </a:rPr>
                <a:t>「組織パフォーマンスの向上」を目的としたもので、組織の「強み」や「課題」を確認するために行う質問です。課題を見つけ、改善活動に繋げることを目的としたアンケートです。</a:t>
              </a:r>
            </a:p>
          </p:txBody>
        </p:sp>
        <p:grpSp>
          <p:nvGrpSpPr>
            <p:cNvPr id="89" name="グループ化 88"/>
            <p:cNvGrpSpPr/>
            <p:nvPr/>
          </p:nvGrpSpPr>
          <p:grpSpPr>
            <a:xfrm>
              <a:off x="4191513" y="4168750"/>
              <a:ext cx="4764554" cy="2544551"/>
              <a:chOff x="4191513" y="4168750"/>
              <a:chExt cx="4764554" cy="2544551"/>
            </a:xfrm>
          </p:grpSpPr>
          <p:sp>
            <p:nvSpPr>
              <p:cNvPr id="73" name="正方形/長方形 22"/>
              <p:cNvSpPr/>
              <p:nvPr/>
            </p:nvSpPr>
            <p:spPr>
              <a:xfrm>
                <a:off x="4191513" y="4380741"/>
                <a:ext cx="4764554" cy="969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endParaRPr kumimoji="0" lang="ja-JP" altLang="en-US" sz="969" b="0"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n-cs"/>
                  <a:sym typeface="ヒラギノ角ゴ ProN W6"/>
                </a:endParaRPr>
              </a:p>
            </p:txBody>
          </p:sp>
          <p:sp>
            <p:nvSpPr>
              <p:cNvPr id="74" name="正方形/長方形 24"/>
              <p:cNvSpPr/>
              <p:nvPr/>
            </p:nvSpPr>
            <p:spPr>
              <a:xfrm>
                <a:off x="6016456" y="4179028"/>
                <a:ext cx="1405942" cy="287526"/>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r>
                  <a:rPr kumimoji="0" lang="ja-JP" altLang="en-US" sz="923"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HGMaruGothicMPRO" charset="-128"/>
                    <a:sym typeface="ヒラギノ角ゴ ProN W6"/>
                  </a:rPr>
                  <a:t>組織サーベイとは？</a:t>
                </a:r>
              </a:p>
            </p:txBody>
          </p:sp>
          <p:pic>
            <p:nvPicPr>
              <p:cNvPr id="76"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0869" y="4168750"/>
                <a:ext cx="328048" cy="371669"/>
              </a:xfrm>
              <a:prstGeom prst="rect">
                <a:avLst/>
              </a:prstGeom>
            </p:spPr>
          </p:pic>
          <p:sp>
            <p:nvSpPr>
              <p:cNvPr id="79" name="正方形/長方形 25"/>
              <p:cNvSpPr/>
              <p:nvPr/>
            </p:nvSpPr>
            <p:spPr>
              <a:xfrm>
                <a:off x="4267606" y="5899316"/>
                <a:ext cx="4625911" cy="69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22009" rtl="0" eaLnBrk="1" fontAlgn="auto" latinLnBrk="0" hangingPunct="1">
                  <a:lnSpc>
                    <a:spcPct val="150000"/>
                  </a:lnSpc>
                  <a:spcBef>
                    <a:spcPts val="0"/>
                  </a:spcBef>
                  <a:spcAft>
                    <a:spcPts val="0"/>
                  </a:spcAft>
                  <a:buClrTx/>
                  <a:buSzTx/>
                  <a:buFontTx/>
                  <a:buNone/>
                  <a:tabLst/>
                  <a:defRPr/>
                </a:pPr>
                <a:endPar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HGMaruGothicMPRO" charset="-128"/>
                  <a:sym typeface="ヒラギノ角ゴ ProN W6"/>
                </a:endParaRPr>
              </a:p>
            </p:txBody>
          </p:sp>
          <p:sp>
            <p:nvSpPr>
              <p:cNvPr id="85" name="正方形/長方形 22"/>
              <p:cNvSpPr/>
              <p:nvPr/>
            </p:nvSpPr>
            <p:spPr>
              <a:xfrm>
                <a:off x="4191513" y="5678160"/>
                <a:ext cx="4764554" cy="1035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endParaRPr kumimoji="0" lang="ja-JP" altLang="en-US" sz="969" b="0"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n-cs"/>
                  <a:sym typeface="ヒラギノ角ゴ ProN W6"/>
                </a:endParaRPr>
              </a:p>
            </p:txBody>
          </p:sp>
          <p:sp>
            <p:nvSpPr>
              <p:cNvPr id="86" name="正方形/長方形 24"/>
              <p:cNvSpPr/>
              <p:nvPr/>
            </p:nvSpPr>
            <p:spPr>
              <a:xfrm>
                <a:off x="6016455" y="5496852"/>
                <a:ext cx="1405943" cy="294019"/>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r>
                  <a:rPr kumimoji="0" lang="ja-JP" altLang="en-US" sz="923"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HGMaruGothicMPRO" charset="-128"/>
                    <a:sym typeface="ヒラギノ角ゴ ProN W6"/>
                  </a:rPr>
                  <a:t>どんな質問？</a:t>
                </a:r>
              </a:p>
            </p:txBody>
          </p:sp>
          <p:sp>
            <p:nvSpPr>
              <p:cNvPr id="87" name="正方形/長方形 25"/>
              <p:cNvSpPr/>
              <p:nvPr/>
            </p:nvSpPr>
            <p:spPr>
              <a:xfrm>
                <a:off x="4267605" y="5827926"/>
                <a:ext cx="4607133" cy="83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質問は、「ご自身のこと」や「ご自身の所属する組織」についてです。</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20</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項目は選択式、</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1</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項目がフリーコメント入力</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・所属会社に対する愛着や思い入れの度合い、経営、戦略、上司、同僚、働く環境、制度などに関する質問です。</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422009" hangingPunct="1">
                  <a:lnSpc>
                    <a:spcPct val="150000"/>
                  </a:lnSpc>
                </a:pP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1</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問目は「友人と一緒に働きたくないから </a:t>
                </a:r>
                <a:r>
                  <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rPr>
                  <a:t>0 </a:t>
                </a:r>
                <a:r>
                  <a:rPr lang="ja-JP" altLang="en-US" sz="800" b="1" kern="1200">
                    <a:solidFill>
                      <a:srgbClr val="37474F"/>
                    </a:solidFill>
                    <a:latin typeface="游ゴシック" panose="020B0400000000000000" pitchFamily="50" charset="-128"/>
                    <a:ea typeface="游ゴシック" panose="020B0400000000000000" pitchFamily="50" charset="-128"/>
                    <a:cs typeface="HGMaruGothicMPRO" charset="-128"/>
                  </a:rPr>
                  <a:t>」などといった回答をされないようご注意ください</a:t>
                </a:r>
                <a:endParaRPr lang="en-US" altLang="ja-JP" sz="800" b="1" kern="1200">
                  <a:solidFill>
                    <a:srgbClr val="37474F"/>
                  </a:solidFill>
                  <a:latin typeface="游ゴシック" panose="020B0400000000000000" pitchFamily="50" charset="-128"/>
                  <a:ea typeface="游ゴシック" panose="020B0400000000000000" pitchFamily="50" charset="-128"/>
                  <a:cs typeface="HGMaruGothicMPRO" charset="-128"/>
                </a:endParaRPr>
              </a:p>
            </p:txBody>
          </p:sp>
          <p:pic>
            <p:nvPicPr>
              <p:cNvPr id="80"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8154" y="5428323"/>
                <a:ext cx="226767" cy="387605"/>
              </a:xfrm>
              <a:prstGeom prst="rect">
                <a:avLst/>
              </a:prstGeom>
            </p:spPr>
          </p:pic>
        </p:grpSp>
      </p:grpSp>
      <p:sp>
        <p:nvSpPr>
          <p:cNvPr id="94" name="テキスト ボックス 93"/>
          <p:cNvSpPr txBox="1"/>
          <p:nvPr/>
        </p:nvSpPr>
        <p:spPr>
          <a:xfrm>
            <a:off x="3705510" y="3968784"/>
            <a:ext cx="3885836" cy="262701"/>
          </a:xfrm>
          <a:prstGeom prst="rect">
            <a:avLst/>
          </a:prstGeom>
          <a:noFill/>
        </p:spPr>
        <p:txBody>
          <a:bodyPr wrap="square" rtlCol="0">
            <a:spAutoFit/>
          </a:bodyPr>
          <a:lstStyle/>
          <a:p>
            <a:pPr marL="0" marR="0" lvl="0" indent="0" algn="l" defTabSz="422009" rtl="0" eaLnBrk="1" fontAlgn="auto" latinLnBrk="0" hangingPunct="1">
              <a:lnSpc>
                <a:spcPct val="100000"/>
              </a:lnSpc>
              <a:spcBef>
                <a:spcPts val="0"/>
              </a:spcBef>
              <a:spcAft>
                <a:spcPts val="0"/>
              </a:spcAft>
              <a:buClrTx/>
              <a:buSzTx/>
              <a:buFontTx/>
              <a:buNone/>
              <a:tabLst/>
              <a:defRPr/>
            </a:pPr>
            <a:r>
              <a:rPr kumimoji="1" lang="ja-JP" altLang="en-US" sz="1107"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■組織サーベイについて</a:t>
            </a:r>
          </a:p>
        </p:txBody>
      </p:sp>
      <p:sp>
        <p:nvSpPr>
          <p:cNvPr id="43" name="テキスト ボックス 42"/>
          <p:cNvSpPr txBox="1"/>
          <p:nvPr/>
        </p:nvSpPr>
        <p:spPr>
          <a:xfrm>
            <a:off x="2179545" y="599312"/>
            <a:ext cx="2570262" cy="546945"/>
          </a:xfrm>
          <a:prstGeom prst="rect">
            <a:avLst/>
          </a:prstGeom>
          <a:noFill/>
        </p:spPr>
        <p:txBody>
          <a:bodyPr wrap="square" rtlCol="0">
            <a:spAutoFit/>
          </a:bodyPr>
          <a:lstStyle/>
          <a:p>
            <a:pPr marL="0" marR="0" lvl="0" indent="0" algn="l" defTabSz="422009" rtl="0" eaLnBrk="1" fontAlgn="auto" latinLnBrk="0" hangingPunct="1">
              <a:lnSpc>
                <a:spcPct val="100000"/>
              </a:lnSpc>
              <a:spcBef>
                <a:spcPts val="0"/>
              </a:spcBef>
              <a:spcAft>
                <a:spcPts val="0"/>
              </a:spcAft>
              <a:buClrTx/>
              <a:buSzTx/>
              <a:buFontTx/>
              <a:buNone/>
              <a:tabLst/>
              <a:defRPr/>
            </a:pPr>
            <a:r>
              <a:rPr kumimoji="1" lang="ja-JP" altLang="en-US" sz="2954" b="1" i="0" u="none" strike="noStrike" kern="1200" cap="none" spc="0" normalizeH="0" baseline="0" noProof="0">
                <a:ln>
                  <a:noFill/>
                </a:ln>
                <a:solidFill>
                  <a:srgbClr val="394A52"/>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sym typeface="ヒラギノ角ゴ ProN W6"/>
              </a:rPr>
              <a:t>組織サーベイ</a:t>
            </a:r>
          </a:p>
        </p:txBody>
      </p:sp>
      <p:grpSp>
        <p:nvGrpSpPr>
          <p:cNvPr id="7" name="グループ化 6"/>
          <p:cNvGrpSpPr/>
          <p:nvPr/>
        </p:nvGrpSpPr>
        <p:grpSpPr>
          <a:xfrm>
            <a:off x="4332229" y="1574470"/>
            <a:ext cx="3981108" cy="2211705"/>
            <a:chOff x="4693247" y="1419925"/>
            <a:chExt cx="4312867" cy="2396015"/>
          </a:xfrm>
        </p:grpSpPr>
        <p:grpSp>
          <p:nvGrpSpPr>
            <p:cNvPr id="91" name="グループ化 90"/>
            <p:cNvGrpSpPr/>
            <p:nvPr/>
          </p:nvGrpSpPr>
          <p:grpSpPr>
            <a:xfrm>
              <a:off x="4693247" y="1419925"/>
              <a:ext cx="4312867" cy="2396015"/>
              <a:chOff x="4525332" y="1443880"/>
              <a:chExt cx="5001588" cy="2654162"/>
            </a:xfrm>
          </p:grpSpPr>
          <p:pic>
            <p:nvPicPr>
              <p:cNvPr id="22" name="図 21" descr="... イラスト | &lt;strong&gt;メール&lt;/strong&gt; | 手紙 | 背景"/>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5332" y="2217667"/>
                <a:ext cx="1190438" cy="754487"/>
              </a:xfrm>
              <a:prstGeom prst="rect">
                <a:avLst/>
              </a:prstGeom>
            </p:spPr>
          </p:pic>
          <p:pic>
            <p:nvPicPr>
              <p:cNvPr id="26"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1395" y="1443880"/>
                <a:ext cx="2487862" cy="2187879"/>
              </a:xfrm>
              <a:prstGeom prst="rect">
                <a:avLst/>
              </a:prstGeom>
            </p:spPr>
          </p:pic>
          <p:sp>
            <p:nvSpPr>
              <p:cNvPr id="32" name="テキスト ボックス 31"/>
              <p:cNvSpPr txBox="1"/>
              <p:nvPr/>
            </p:nvSpPr>
            <p:spPr>
              <a:xfrm>
                <a:off x="6412594" y="3646360"/>
                <a:ext cx="3114326" cy="451682"/>
              </a:xfrm>
              <a:prstGeom prst="rect">
                <a:avLst/>
              </a:prstGeom>
              <a:noFill/>
            </p:spPr>
            <p:txBody>
              <a:bodyPr wrap="square" rtlCol="0">
                <a:spAutoFit/>
              </a:bodyPr>
              <a:lstStyle/>
              <a:p>
                <a:pPr marL="0" marR="0" lvl="0" indent="0" algn="ctr" defTabSz="422009"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パソコンやスマホから、</a:t>
                </a:r>
                <a:endParaRPr kumimoji="1" lang="en-US" altLang="ja-JP"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endParaRPr>
              </a:p>
              <a:p>
                <a:pPr marL="0" marR="0" lvl="0" indent="0" algn="ctr" defTabSz="422009"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「ログインなし」で回答できます。</a:t>
                </a:r>
              </a:p>
            </p:txBody>
          </p:sp>
          <p:sp>
            <p:nvSpPr>
              <p:cNvPr id="34" name="二等辺三角形 33"/>
              <p:cNvSpPr/>
              <p:nvPr/>
            </p:nvSpPr>
            <p:spPr>
              <a:xfrm rot="5400000">
                <a:off x="5701311" y="2453269"/>
                <a:ext cx="1139281" cy="283284"/>
              </a:xfrm>
              <a:prstGeom prst="triangle">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09" rtl="0" eaLnBrk="1" fontAlgn="auto" latinLnBrk="0" hangingPunct="1">
                  <a:lnSpc>
                    <a:spcPct val="100000"/>
                  </a:lnSpc>
                  <a:spcBef>
                    <a:spcPts val="0"/>
                  </a:spcBef>
                  <a:spcAft>
                    <a:spcPts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sym typeface="ヒラギノ角ゴ ProN W6"/>
                </a:endParaRPr>
              </a:p>
            </p:txBody>
          </p:sp>
        </p:grpSp>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3687" y="1497024"/>
              <a:ext cx="1981299" cy="1340239"/>
            </a:xfrm>
            <a:prstGeom prst="rect">
              <a:avLst/>
            </a:prstGeom>
          </p:spPr>
        </p:pic>
      </p:grpSp>
      <p:sp>
        <p:nvSpPr>
          <p:cNvPr id="46" name="テキスト ボックス 45"/>
          <p:cNvSpPr txBox="1"/>
          <p:nvPr/>
        </p:nvSpPr>
        <p:spPr>
          <a:xfrm>
            <a:off x="3999573" y="3057804"/>
            <a:ext cx="1732069" cy="376385"/>
          </a:xfrm>
          <a:prstGeom prst="rect">
            <a:avLst/>
          </a:prstGeom>
          <a:noFill/>
        </p:spPr>
        <p:txBody>
          <a:bodyPr wrap="square" rtlCol="0">
            <a:spAutoFit/>
          </a:bodyPr>
          <a:lstStyle/>
          <a:p>
            <a:pPr marL="0" marR="0" lvl="0" indent="0" algn="ctr" defTabSz="422009" rtl="0" eaLnBrk="1" fontAlgn="auto" latinLnBrk="0" hangingPunct="1">
              <a:lnSpc>
                <a:spcPct val="100000"/>
              </a:lnSpc>
              <a:spcBef>
                <a:spcPts val="0"/>
              </a:spcBef>
              <a:spcAft>
                <a:spcPts val="0"/>
              </a:spcAft>
              <a:buClrTx/>
              <a:buSzTx/>
              <a:buFontTx/>
              <a:buNone/>
              <a:tabLst/>
              <a:defRPr/>
            </a:pPr>
            <a:r>
              <a:rPr kumimoji="1" lang="en-US" altLang="ja-JP" sz="923" b="1" i="0" u="none" strike="noStrike" kern="1200" cap="none" spc="0" normalizeH="0" baseline="0" noProof="0" err="1">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Geppo</a:t>
            </a:r>
            <a:r>
              <a:rPr kumimoji="1" lang="ja-JP" altLang="en-US"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から</a:t>
            </a:r>
            <a:endParaRPr kumimoji="1" lang="en-US" altLang="ja-JP"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endParaRPr>
          </a:p>
          <a:p>
            <a:pPr marL="0" marR="0" lvl="0" indent="0" algn="ctr" defTabSz="422009"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rPr>
              <a:t>アンケートメールが届きます。</a:t>
            </a:r>
            <a:endParaRPr kumimoji="1" lang="en-US" altLang="ja-JP" sz="923" b="1" i="0" u="none" strike="noStrike" kern="1200" cap="none" spc="0" normalizeH="0" baseline="0" noProof="0">
              <a:ln>
                <a:noFill/>
              </a:ln>
              <a:solidFill>
                <a:srgbClr val="37474F"/>
              </a:solidFill>
              <a:effectLst/>
              <a:uLnTx/>
              <a:uFillTx/>
              <a:latin typeface="游ゴシック" panose="020B0400000000000000" pitchFamily="50" charset="-128"/>
              <a:ea typeface="游ゴシック" panose="020B0400000000000000" pitchFamily="50" charset="-128"/>
              <a:cs typeface="Meiryo UI" panose="020B0604030504040204" pitchFamily="50" charset="-128"/>
              <a:sym typeface="ヒラギノ角ゴ ProN W6"/>
            </a:endParaRPr>
          </a:p>
        </p:txBody>
      </p:sp>
      <p:sp>
        <p:nvSpPr>
          <p:cNvPr id="36" name="正方形/長方形 35">
            <a:extLst>
              <a:ext uri="{FF2B5EF4-FFF2-40B4-BE49-F238E27FC236}">
                <a16:creationId xmlns:a16="http://schemas.microsoft.com/office/drawing/2014/main" id="{45CC7B29-61AD-49D5-A55A-77DD53FFD5EB}"/>
              </a:ext>
            </a:extLst>
          </p:cNvPr>
          <p:cNvSpPr/>
          <p:nvPr/>
        </p:nvSpPr>
        <p:spPr>
          <a:xfrm>
            <a:off x="212659" y="1543684"/>
            <a:ext cx="3660324" cy="2231799"/>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endParaRPr kumimoji="1" lang="ja-JP" altLang="en-US" sz="1661" kern="1200">
              <a:solidFill>
                <a:prstClr val="white"/>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C3BBA07E-DC97-4F35-91A2-130C85347A28}"/>
              </a:ext>
            </a:extLst>
          </p:cNvPr>
          <p:cNvSpPr/>
          <p:nvPr/>
        </p:nvSpPr>
        <p:spPr>
          <a:xfrm>
            <a:off x="292795" y="1591276"/>
            <a:ext cx="3502616" cy="2133833"/>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09" hangingPunct="1"/>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a:t>
            </a:r>
            <a:r>
              <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20</a:t>
            </a:r>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a:t>
            </a:r>
            <a:r>
              <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50</a:t>
            </a:r>
            <a:r>
              <a:rPr kumimoji="1" lang="ja-JP" altLang="en-US"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問の質問を選択肢やフリーコメントで回答いただきます。</a:t>
            </a:r>
            <a:endParaRPr kumimoji="1" lang="en-US" altLang="ja-JP" sz="1292" b="1"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匿名回答になりますので</a:t>
            </a:r>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kumimoji="1" lang="ja-JP" altLang="en-US"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率直にご回答下さい</a:t>
            </a:r>
            <a:endParaRPr kumimoji="1" lang="en-US" altLang="ja-JP" sz="1292" b="1" u="sng" kern="120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graphicFrame>
        <p:nvGraphicFramePr>
          <p:cNvPr id="45" name="表 7">
            <a:extLst>
              <a:ext uri="{FF2B5EF4-FFF2-40B4-BE49-F238E27FC236}">
                <a16:creationId xmlns:a16="http://schemas.microsoft.com/office/drawing/2014/main" id="{E1765F96-3D58-4CBC-9DC9-140C4AF53D92}"/>
              </a:ext>
            </a:extLst>
          </p:cNvPr>
          <p:cNvGraphicFramePr>
            <a:graphicFrameLocks noGrp="1"/>
          </p:cNvGraphicFramePr>
          <p:nvPr>
            <p:extLst>
              <p:ext uri="{D42A27DB-BD31-4B8C-83A1-F6EECF244321}">
                <p14:modId xmlns:p14="http://schemas.microsoft.com/office/powerpoint/2010/main" val="1961511806"/>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1">
                          <a:solidFill>
                            <a:schemeClr val="bg1"/>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tc>
                  <a:txBody>
                    <a:bodyPr/>
                    <a:lstStyle/>
                    <a:p>
                      <a:pPr algn="ctr"/>
                      <a:r>
                        <a:rPr kumimoji="1" lang="en-US" altLang="ja-JP" sz="900">
                          <a:solidFill>
                            <a:schemeClr val="tx1">
                              <a:lumMod val="50000"/>
                              <a:lumOff val="50000"/>
                            </a:schemeClr>
                          </a:solidFill>
                        </a:rPr>
                        <a:t>QR</a:t>
                      </a:r>
                      <a:r>
                        <a:rPr kumimoji="1" lang="ja-JP" altLang="en-US" sz="900">
                          <a:solidFill>
                            <a:schemeClr val="tx1">
                              <a:lumMod val="50000"/>
                              <a:lumOff val="50000"/>
                            </a:schemeClr>
                          </a:solidFill>
                        </a:rPr>
                        <a:t>コード回答の場合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435456623"/>
                  </a:ext>
                </a:extLst>
              </a:tr>
            </a:tbl>
          </a:graphicData>
        </a:graphic>
      </p:graphicFrame>
    </p:spTree>
    <p:extLst>
      <p:ext uri="{BB962C8B-B14F-4D97-AF65-F5344CB8AC3E}">
        <p14:creationId xmlns:p14="http://schemas.microsoft.com/office/powerpoint/2010/main" val="94766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281354" y="346901"/>
            <a:ext cx="6774474" cy="3472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44018"/>
            <a:r>
              <a:rPr lang="ja-JP" altLang="en-US" sz="1477" b="1">
                <a:latin typeface="游ゴシック" panose="020B0400000000000000" pitchFamily="50" charset="-128"/>
                <a:ea typeface="游ゴシック" panose="020B0400000000000000" pitchFamily="50" charset="-128"/>
              </a:rPr>
              <a:t>■</a:t>
            </a:r>
            <a:r>
              <a:rPr lang="en-US" altLang="ja-JP" sz="1477" b="1" err="1">
                <a:latin typeface="游ゴシック" panose="020B0400000000000000" pitchFamily="50" charset="-128"/>
                <a:ea typeface="游ゴシック" panose="020B0400000000000000" pitchFamily="50" charset="-128"/>
              </a:rPr>
              <a:t>Geppo</a:t>
            </a:r>
            <a:r>
              <a:rPr lang="ja-JP" altLang="en-US" sz="1477" b="1">
                <a:latin typeface="游ゴシック" panose="020B0400000000000000" pitchFamily="50" charset="-128"/>
                <a:ea typeface="游ゴシック" panose="020B0400000000000000" pitchFamily="50" charset="-128"/>
              </a:rPr>
              <a:t>組織サーベイ・導入告知メール事例</a:t>
            </a:r>
            <a:endParaRPr lang="en-US" altLang="ja-JP" sz="1477" b="1">
              <a:latin typeface="游ゴシック" panose="020B0400000000000000" pitchFamily="50" charset="-128"/>
              <a:ea typeface="游ゴシック" panose="020B0400000000000000" pitchFamily="50" charset="-128"/>
            </a:endParaRPr>
          </a:p>
          <a:p>
            <a:pPr defTabSz="844018"/>
            <a:r>
              <a:rPr lang="en-US" altLang="ja-JP" sz="1107" b="1">
                <a:latin typeface="游ゴシック" panose="020B0400000000000000" pitchFamily="50" charset="-128"/>
                <a:ea typeface="游ゴシック" panose="020B0400000000000000" pitchFamily="50" charset="-128"/>
              </a:rPr>
              <a:t>※</a:t>
            </a:r>
            <a:r>
              <a:rPr lang="ja-JP" altLang="en-US" sz="1107" b="1">
                <a:latin typeface="游ゴシック" panose="020B0400000000000000" pitchFamily="50" charset="-128"/>
                <a:ea typeface="游ゴシック" panose="020B0400000000000000" pitchFamily="50" charset="-128"/>
              </a:rPr>
              <a:t>貴社状況に応じて変更ください</a:t>
            </a:r>
            <a:endParaRPr lang="ja-JP" altLang="en-US" sz="1477" b="1">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390181" y="1147644"/>
            <a:ext cx="8353024" cy="4959053"/>
          </a:xfrm>
          <a:prstGeom prst="rect">
            <a:avLst/>
          </a:prstGeom>
          <a:solidFill>
            <a:schemeClr val="bg1"/>
          </a:solidFill>
          <a:ln w="3810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全スタッフ各位</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人事部の●●です。</a:t>
            </a: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今回、</a:t>
            </a:r>
            <a:r>
              <a:rPr lang="ja-JP" altLang="ja-JP" sz="800" kern="1200">
                <a:solidFill>
                  <a:prstClr val="black"/>
                </a:solidFill>
                <a:latin typeface="游ゴシック" panose="020B0400000000000000" pitchFamily="50" charset="-128"/>
                <a:ea typeface="游ゴシック" panose="020B0400000000000000" pitchFamily="50" charset="-128"/>
              </a:rPr>
              <a:t>会社</a:t>
            </a:r>
            <a:r>
              <a:rPr lang="ja-JP" altLang="en-US" sz="800" kern="1200">
                <a:solidFill>
                  <a:prstClr val="black"/>
                </a:solidFill>
                <a:latin typeface="游ゴシック" panose="020B0400000000000000" pitchFamily="50" charset="-128"/>
                <a:ea typeface="游ゴシック" panose="020B0400000000000000" pitchFamily="50" charset="-128"/>
              </a:rPr>
              <a:t>や</a:t>
            </a:r>
            <a:r>
              <a:rPr lang="ja-JP" altLang="ja-JP" sz="800" kern="1200">
                <a:solidFill>
                  <a:prstClr val="black"/>
                </a:solidFill>
                <a:latin typeface="游ゴシック" panose="020B0400000000000000" pitchFamily="50" charset="-128"/>
                <a:ea typeface="游ゴシック" panose="020B0400000000000000" pitchFamily="50" charset="-128"/>
              </a:rPr>
              <a:t>組織</a:t>
            </a:r>
            <a:r>
              <a:rPr lang="ja-JP" altLang="en-US" sz="800" kern="1200">
                <a:solidFill>
                  <a:prstClr val="black"/>
                </a:solidFill>
                <a:latin typeface="游ゴシック" panose="020B0400000000000000" pitchFamily="50" charset="-128"/>
                <a:ea typeface="游ゴシック" panose="020B0400000000000000" pitchFamily="50" charset="-128"/>
              </a:rPr>
              <a:t>の</a:t>
            </a:r>
            <a:r>
              <a:rPr lang="ja-JP" altLang="ja-JP" sz="800" kern="1200">
                <a:solidFill>
                  <a:prstClr val="black"/>
                </a:solidFill>
                <a:latin typeface="游ゴシック" panose="020B0400000000000000" pitchFamily="50" charset="-128"/>
                <a:ea typeface="游ゴシック" panose="020B0400000000000000" pitchFamily="50" charset="-128"/>
              </a:rPr>
              <a:t>働く環境や業務内容を磨いていくために、</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アンケート調査へのご協力のお願いです。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設問は</a:t>
            </a:r>
            <a:r>
              <a:rPr lang="en-US" altLang="ja-JP" sz="800" kern="1200">
                <a:solidFill>
                  <a:prstClr val="black"/>
                </a:solidFill>
                <a:latin typeface="游ゴシック"/>
                <a:ea typeface="游ゴシック"/>
              </a:rPr>
              <a:t>20</a:t>
            </a:r>
            <a:r>
              <a:rPr lang="ja-JP" altLang="ja-JP" sz="800" kern="1200">
                <a:solidFill>
                  <a:prstClr val="black"/>
                </a:solidFill>
                <a:latin typeface="游ゴシック"/>
                <a:ea typeface="游ゴシック"/>
              </a:rPr>
              <a:t>問</a:t>
            </a:r>
            <a:r>
              <a:rPr lang="ja-JP" altLang="en-US" sz="800" kern="1200">
                <a:solidFill>
                  <a:prstClr val="black"/>
                </a:solidFill>
                <a:latin typeface="游ゴシック"/>
                <a:ea typeface="游ゴシック"/>
              </a:rPr>
              <a:t>＋フリーコメント</a:t>
            </a:r>
            <a:r>
              <a:rPr lang="ja-JP" altLang="ja-JP" sz="800" kern="1200">
                <a:solidFill>
                  <a:prstClr val="black"/>
                </a:solidFill>
                <a:latin typeface="游ゴシック"/>
                <a:ea typeface="游ゴシック"/>
              </a:rPr>
              <a:t>となっており、会社</a:t>
            </a:r>
            <a:r>
              <a:rPr lang="ja-JP" altLang="en-US" sz="800" kern="1200">
                <a:solidFill>
                  <a:prstClr val="black"/>
                </a:solidFill>
                <a:latin typeface="游ゴシック"/>
                <a:ea typeface="游ゴシック"/>
              </a:rPr>
              <a:t>や</a:t>
            </a:r>
            <a:r>
              <a:rPr lang="ja-JP" altLang="ja-JP" sz="800" kern="1200">
                <a:solidFill>
                  <a:prstClr val="black"/>
                </a:solidFill>
                <a:latin typeface="游ゴシック"/>
                <a:ea typeface="游ゴシック"/>
              </a:rPr>
              <a:t>組織の課題を改善</a:t>
            </a:r>
            <a:r>
              <a:rPr lang="ja-JP" altLang="en-US" sz="800" kern="1200">
                <a:solidFill>
                  <a:prstClr val="black"/>
                </a:solidFill>
                <a:latin typeface="游ゴシック"/>
                <a:ea typeface="游ゴシック"/>
              </a:rPr>
              <a:t>し</a:t>
            </a:r>
            <a:r>
              <a:rPr lang="ja-JP" altLang="ja-JP" sz="800" kern="1200">
                <a:solidFill>
                  <a:prstClr val="black"/>
                </a:solidFill>
                <a:latin typeface="游ゴシック"/>
                <a:ea typeface="游ゴシック"/>
              </a:rPr>
              <a:t>、</a:t>
            </a:r>
            <a:endParaRPr lang="en-US" altLang="ja-JP" sz="800" kern="1200">
              <a:solidFill>
                <a:prstClr val="black"/>
              </a:solidFill>
              <a:latin typeface="游ゴシック"/>
              <a:ea typeface="游ゴシック"/>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皆さんのエンゲージメント</a:t>
            </a:r>
            <a:r>
              <a:rPr lang="ja-JP" altLang="en-US" sz="800" kern="1200">
                <a:solidFill>
                  <a:prstClr val="black"/>
                </a:solidFill>
                <a:latin typeface="游ゴシック" panose="020B0400000000000000" pitchFamily="50" charset="-128"/>
                <a:ea typeface="游ゴシック" panose="020B0400000000000000" pitchFamily="50" charset="-128"/>
              </a:rPr>
              <a:t>向上に</a:t>
            </a:r>
            <a:r>
              <a:rPr lang="ja-JP" altLang="ja-JP" sz="800" kern="1200">
                <a:solidFill>
                  <a:prstClr val="black"/>
                </a:solidFill>
                <a:latin typeface="游ゴシック" panose="020B0400000000000000" pitchFamily="50" charset="-128"/>
                <a:ea typeface="游ゴシック" panose="020B0400000000000000" pitchFamily="50" charset="-128"/>
              </a:rPr>
              <a:t>活かしていきますのでご協力をお願い</a:t>
            </a:r>
            <a:r>
              <a:rPr lang="ja-JP" altLang="en-US" sz="800" kern="1200">
                <a:solidFill>
                  <a:prstClr val="black"/>
                </a:solidFill>
                <a:latin typeface="游ゴシック" panose="020B0400000000000000" pitchFamily="50" charset="-128"/>
                <a:ea typeface="游ゴシック" panose="020B0400000000000000" pitchFamily="50" charset="-128"/>
              </a:rPr>
              <a:t>致します</a:t>
            </a:r>
            <a:r>
              <a:rPr lang="ja-JP" altLang="ja-JP" sz="800" kern="1200">
                <a:solidFill>
                  <a:prstClr val="black"/>
                </a:solidFill>
                <a:latin typeface="游ゴシック" panose="020B0400000000000000" pitchFamily="50" charset="-128"/>
                <a:ea typeface="游ゴシック" panose="020B0400000000000000" pitchFamily="50" charset="-128"/>
              </a:rPr>
              <a:t>。</a:t>
            </a: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回答は</a:t>
            </a:r>
            <a:r>
              <a:rPr lang="ja-JP" altLang="en-US" sz="800" kern="1200">
                <a:solidFill>
                  <a:prstClr val="black"/>
                </a:solidFill>
                <a:latin typeface="游ゴシック" panose="020B0400000000000000" pitchFamily="50" charset="-128"/>
                <a:ea typeface="游ゴシック" panose="020B0400000000000000" pitchFamily="50" charset="-128"/>
              </a:rPr>
              <a:t>匿名</a:t>
            </a:r>
            <a:r>
              <a:rPr lang="ja-JP" altLang="ja-JP" sz="800" kern="1200">
                <a:solidFill>
                  <a:prstClr val="black"/>
                </a:solidFill>
                <a:latin typeface="游ゴシック" panose="020B0400000000000000" pitchFamily="50" charset="-128"/>
                <a:ea typeface="游ゴシック" panose="020B0400000000000000" pitchFamily="50" charset="-128"/>
              </a:rPr>
              <a:t>式となっており</a:t>
            </a:r>
            <a:r>
              <a:rPr lang="ja-JP" altLang="en-US" sz="800" kern="1200">
                <a:solidFill>
                  <a:prstClr val="black"/>
                </a:solidFill>
                <a:latin typeface="游ゴシック" panose="020B0400000000000000" pitchFamily="50" charset="-128"/>
                <a:ea typeface="游ゴシック" panose="020B0400000000000000" pitchFamily="50" charset="-128"/>
              </a:rPr>
              <a:t>ます。</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回答内容は人事</a:t>
            </a:r>
            <a:r>
              <a:rPr lang="ja-JP" altLang="ja-JP" sz="800" kern="1200">
                <a:solidFill>
                  <a:prstClr val="black"/>
                </a:solidFill>
                <a:latin typeface="游ゴシック" panose="020B0400000000000000" pitchFamily="50" charset="-128"/>
                <a:ea typeface="游ゴシック" panose="020B0400000000000000" pitchFamily="50" charset="-128"/>
              </a:rPr>
              <a:t>評価には使用しませんので、</a:t>
            </a:r>
            <a:r>
              <a:rPr lang="ja-JP" altLang="en-US" sz="800" kern="1200">
                <a:solidFill>
                  <a:prstClr val="black"/>
                </a:solidFill>
                <a:latin typeface="游ゴシック" panose="020B0400000000000000" pitchFamily="50" charset="-128"/>
                <a:ea typeface="游ゴシック" panose="020B0400000000000000" pitchFamily="50" charset="-128"/>
              </a:rPr>
              <a:t>率直に回答ください。</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詳細は下記をご確認ください。</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◆アンケート開始日</a:t>
            </a:r>
            <a:r>
              <a:rPr lang="ja-JP" altLang="en-US" sz="800" kern="1200">
                <a:solidFill>
                  <a:prstClr val="black"/>
                </a:solidFill>
                <a:latin typeface="游ゴシック" panose="020B0400000000000000" pitchFamily="50" charset="-128"/>
                <a:ea typeface="游ゴシック" panose="020B0400000000000000" pitchFamily="50" charset="-128"/>
              </a:rPr>
              <a:t>：</a:t>
            </a:r>
            <a:r>
              <a:rPr lang="ja-JP" altLang="ja-JP" sz="800" kern="1200">
                <a:solidFill>
                  <a:prstClr val="black"/>
                </a:solidFill>
                <a:latin typeface="游ゴシック" panose="020B0400000000000000" pitchFamily="50" charset="-128"/>
                <a:ea typeface="游ゴシック" panose="020B0400000000000000" pitchFamily="50" charset="-128"/>
              </a:rPr>
              <a:t>〇月〇日</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◆アンケート終了日</a:t>
            </a:r>
            <a:r>
              <a:rPr lang="ja-JP" altLang="en-US" sz="800" kern="1200">
                <a:solidFill>
                  <a:prstClr val="black"/>
                </a:solidFill>
                <a:latin typeface="游ゴシック" panose="020B0400000000000000" pitchFamily="50" charset="-128"/>
                <a:ea typeface="游ゴシック" panose="020B0400000000000000" pitchFamily="50" charset="-128"/>
              </a:rPr>
              <a:t>：</a:t>
            </a:r>
            <a:r>
              <a:rPr lang="ja-JP" altLang="ja-JP" sz="800" kern="1200">
                <a:solidFill>
                  <a:prstClr val="black"/>
                </a:solidFill>
                <a:latin typeface="游ゴシック" panose="020B0400000000000000" pitchFamily="50" charset="-128"/>
                <a:ea typeface="游ゴシック" panose="020B0400000000000000" pitchFamily="50" charset="-128"/>
              </a:rPr>
              <a:t>○月○日</a:t>
            </a:r>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en-US" sz="800" kern="1200">
                <a:solidFill>
                  <a:prstClr val="black"/>
                </a:solidFill>
                <a:latin typeface="游ゴシック" panose="020B0400000000000000" pitchFamily="50" charset="-128"/>
                <a:ea typeface="游ゴシック" panose="020B0400000000000000" pitchFamily="50" charset="-128"/>
              </a:rPr>
              <a:t>上記期間</a:t>
            </a:r>
            <a:r>
              <a:rPr lang="ja-JP" altLang="ja-JP" sz="800" kern="1200">
                <a:solidFill>
                  <a:prstClr val="black"/>
                </a:solidFill>
                <a:latin typeface="游ゴシック" panose="020B0400000000000000" pitchFamily="50" charset="-128"/>
                <a:ea typeface="游ゴシック" panose="020B0400000000000000" pitchFamily="50" charset="-128"/>
              </a:rPr>
              <a:t>までに回答を宜しくお願いします。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◆対象</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→全従業員</a:t>
            </a:r>
            <a:r>
              <a:rPr lang="ja-JP" altLang="en-US" sz="800" kern="1200">
                <a:solidFill>
                  <a:prstClr val="black"/>
                </a:solidFill>
                <a:latin typeface="游ゴシック" panose="020B0400000000000000" pitchFamily="50" charset="-128"/>
                <a:ea typeface="游ゴシック" panose="020B0400000000000000" pitchFamily="50" charset="-128"/>
              </a:rPr>
              <a:t>（アルバイトスタッフ含む）</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◆アンケート閲覧者</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→匿名式の為、</a:t>
            </a:r>
            <a:r>
              <a:rPr lang="ja-JP" altLang="en-US" sz="800" kern="1200">
                <a:solidFill>
                  <a:prstClr val="black"/>
                </a:solidFill>
                <a:latin typeface="游ゴシック" panose="020B0400000000000000" pitchFamily="50" charset="-128"/>
                <a:ea typeface="游ゴシック" panose="020B0400000000000000" pitchFamily="50" charset="-128"/>
              </a:rPr>
              <a:t>個人の</a:t>
            </a:r>
            <a:r>
              <a:rPr lang="ja-JP" altLang="ja-JP" sz="800" kern="1200">
                <a:solidFill>
                  <a:prstClr val="black"/>
                </a:solidFill>
                <a:latin typeface="游ゴシック" panose="020B0400000000000000" pitchFamily="50" charset="-128"/>
                <a:ea typeface="游ゴシック" panose="020B0400000000000000" pitchFamily="50" charset="-128"/>
              </a:rPr>
              <a:t>回答</a:t>
            </a:r>
            <a:r>
              <a:rPr lang="ja-JP" altLang="en-US" sz="800" kern="1200">
                <a:solidFill>
                  <a:prstClr val="black"/>
                </a:solidFill>
                <a:latin typeface="游ゴシック" panose="020B0400000000000000" pitchFamily="50" charset="-128"/>
                <a:ea typeface="游ゴシック" panose="020B0400000000000000" pitchFamily="50" charset="-128"/>
              </a:rPr>
              <a:t>内容</a:t>
            </a:r>
            <a:r>
              <a:rPr lang="ja-JP" altLang="ja-JP" sz="800" kern="1200">
                <a:solidFill>
                  <a:prstClr val="black"/>
                </a:solidFill>
                <a:latin typeface="游ゴシック" panose="020B0400000000000000" pitchFamily="50" charset="-128"/>
                <a:ea typeface="游ゴシック" panose="020B0400000000000000" pitchFamily="50" charset="-128"/>
              </a:rPr>
              <a:t>閲覧はできません。</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　なお、人事部は回答の平均点などを閲覧します。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◆アンケート配信方法</a:t>
            </a: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→各メールアドレス宛に配信（スマホ対応可）</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◆メール送付内容</a:t>
            </a:r>
          </a:p>
          <a:p>
            <a:pPr algn="l" defTabSz="422009" hangingPunct="1"/>
            <a:r>
              <a:rPr lang="en-US" altLang="ja-JP" sz="800" kern="1200">
                <a:solidFill>
                  <a:prstClr val="black"/>
                </a:solidFill>
                <a:latin typeface="游ゴシック"/>
                <a:ea typeface="游ゴシック"/>
                <a:sym typeface="Times New Roman" panose="02020603050405020304" pitchFamily="18" charset="0"/>
              </a:rPr>
              <a:t>→</a:t>
            </a:r>
            <a:r>
              <a:rPr lang="ja-JP" altLang="en-US" sz="800" kern="1200">
                <a:solidFill>
                  <a:prstClr val="black"/>
                </a:solidFill>
                <a:latin typeface="游ゴシック"/>
                <a:ea typeface="游ゴシック"/>
                <a:sym typeface="Times New Roman" panose="02020603050405020304" pitchFamily="18" charset="0"/>
              </a:rPr>
              <a:t>アンケート</a:t>
            </a:r>
            <a:r>
              <a:rPr lang="ja-JP" altLang="ja-JP" sz="800" kern="1200">
                <a:solidFill>
                  <a:prstClr val="black"/>
                </a:solidFill>
                <a:latin typeface="游ゴシック"/>
                <a:ea typeface="游ゴシック"/>
              </a:rPr>
              <a:t>開始日の</a:t>
            </a:r>
            <a:r>
              <a:rPr lang="en-US" altLang="ja-JP" sz="800" kern="1200">
                <a:solidFill>
                  <a:prstClr val="black"/>
                </a:solidFill>
                <a:latin typeface="游ゴシック"/>
                <a:ea typeface="游ゴシック"/>
              </a:rPr>
              <a:t>12</a:t>
            </a:r>
            <a:r>
              <a:rPr lang="ja-JP" altLang="ja-JP" sz="800" kern="1200">
                <a:solidFill>
                  <a:prstClr val="black"/>
                </a:solidFill>
                <a:latin typeface="游ゴシック"/>
                <a:ea typeface="游ゴシック"/>
              </a:rPr>
              <a:t>時以降にメールを送信致します。</a:t>
            </a:r>
          </a:p>
          <a:p>
            <a:pPr algn="l" defTabSz="422009" hangingPunct="1"/>
            <a:r>
              <a:rPr lang="ja-JP" altLang="ja-JP" sz="800" kern="1200">
                <a:solidFill>
                  <a:prstClr val="black"/>
                </a:solidFill>
                <a:latin typeface="游ゴシック"/>
                <a:ea typeface="游ゴシック"/>
              </a:rPr>
              <a:t>差出人：</a:t>
            </a:r>
            <a:r>
              <a:rPr lang="en-US" altLang="ja-JP" sz="800" kern="1200" err="1">
                <a:solidFill>
                  <a:prstClr val="black"/>
                </a:solidFill>
                <a:latin typeface="游ゴシック"/>
                <a:ea typeface="游ゴシック"/>
              </a:rPr>
              <a:t>Geppo</a:t>
            </a:r>
            <a:r>
              <a:rPr lang="en-US" altLang="ja-JP" sz="800" kern="1200">
                <a:solidFill>
                  <a:prstClr val="black"/>
                </a:solidFill>
                <a:latin typeface="游ゴシック"/>
                <a:ea typeface="游ゴシック"/>
              </a:rPr>
              <a:t> </a:t>
            </a:r>
            <a:r>
              <a:rPr lang="en-US" altLang="ja-JP" sz="800" u="sng" kern="1200">
                <a:solidFill>
                  <a:prstClr val="black"/>
                </a:solidFill>
                <a:latin typeface="游ゴシック"/>
                <a:ea typeface="游ゴシック"/>
                <a:hlinkClick r:id="rId3">
                  <a:extLst>
                    <a:ext uri="{A12FA001-AC4F-418D-AE19-62706E023703}">
                      <ahyp:hlinkClr xmlns:ahyp="http://schemas.microsoft.com/office/drawing/2018/hyperlinkcolor" val="tx"/>
                    </a:ext>
                  </a:extLst>
                </a:hlinkClick>
              </a:rPr>
              <a:t>no-reply@geppo.jp</a:t>
            </a:r>
            <a:endParaRPr lang="ja-JP" altLang="ja-JP" sz="800" kern="1200">
              <a:solidFill>
                <a:prstClr val="black"/>
              </a:solidFill>
              <a:latin typeface="游ゴシック"/>
              <a:ea typeface="游ゴシック"/>
            </a:endParaRPr>
          </a:p>
          <a:p>
            <a:pPr algn="l" defTabSz="422009" hangingPunct="1"/>
            <a:r>
              <a:rPr lang="ja-JP" altLang="ja-JP" sz="800" kern="1200">
                <a:solidFill>
                  <a:prstClr val="black"/>
                </a:solidFill>
                <a:latin typeface="游ゴシック"/>
                <a:ea typeface="游ゴシック"/>
              </a:rPr>
              <a:t>件名：【</a:t>
            </a:r>
            <a:r>
              <a:rPr lang="en-US" altLang="ja-JP" sz="800" kern="1200" err="1">
                <a:solidFill>
                  <a:prstClr val="black"/>
                </a:solidFill>
                <a:latin typeface="游ゴシック"/>
                <a:ea typeface="游ゴシック"/>
              </a:rPr>
              <a:t>Geppo</a:t>
            </a:r>
            <a:r>
              <a:rPr lang="ja-JP" altLang="ja-JP" sz="800" kern="1200">
                <a:solidFill>
                  <a:prstClr val="black"/>
                </a:solidFill>
                <a:latin typeface="游ゴシック"/>
                <a:ea typeface="游ゴシック"/>
              </a:rPr>
              <a:t>】組織サーベイ実施のお知らせ </a:t>
            </a:r>
            <a:r>
              <a:rPr lang="ja-JP" sz="800" kern="1200">
                <a:solidFill>
                  <a:prstClr val="black"/>
                </a:solidFill>
                <a:ea typeface="+mn-lt"/>
                <a:cs typeface="+mn-lt"/>
              </a:rPr>
              <a:t>Announcement to conduct the Engagement Survey</a:t>
            </a:r>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本文記載の</a:t>
            </a:r>
            <a:r>
              <a:rPr lang="en-US" altLang="ja-JP" sz="800" kern="1200">
                <a:solidFill>
                  <a:prstClr val="black"/>
                </a:solidFill>
                <a:latin typeface="游ゴシック"/>
                <a:ea typeface="游ゴシック"/>
              </a:rPr>
              <a:t>URL</a:t>
            </a:r>
            <a:r>
              <a:rPr lang="ja-JP" altLang="ja-JP" sz="800" kern="1200">
                <a:solidFill>
                  <a:prstClr val="black"/>
                </a:solidFill>
                <a:latin typeface="游ゴシック"/>
                <a:ea typeface="游ゴシック"/>
              </a:rPr>
              <a:t>から、ログインなしで回答できます。</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a:ea typeface="游ゴシック"/>
              </a:rPr>
              <a:t>何か不明点等あるようでしたら、人事部</a:t>
            </a:r>
            <a:r>
              <a:rPr lang="en-US" altLang="ja-JP" sz="800" kern="1200">
                <a:solidFill>
                  <a:prstClr val="black"/>
                </a:solidFill>
                <a:latin typeface="游ゴシック"/>
                <a:ea typeface="游ゴシック"/>
                <a:sym typeface="Times New Roman" panose="02020603050405020304" pitchFamily="18" charset="0"/>
              </a:rPr>
              <a:t>●●</a:t>
            </a:r>
            <a:r>
              <a:rPr lang="ja-JP" altLang="ja-JP" sz="800" kern="1200">
                <a:solidFill>
                  <a:prstClr val="black"/>
                </a:solidFill>
                <a:latin typeface="游ゴシック"/>
                <a:ea typeface="游ゴシック"/>
              </a:rPr>
              <a:t>まで直接お問い合わせ</a:t>
            </a:r>
            <a:r>
              <a:rPr lang="ja-JP" altLang="en-US" sz="800" kern="1200">
                <a:solidFill>
                  <a:prstClr val="black"/>
                </a:solidFill>
                <a:latin typeface="游ゴシック"/>
                <a:ea typeface="游ゴシック"/>
              </a:rPr>
              <a:t>ください。</a:t>
            </a:r>
            <a:endParaRPr lang="en-US" altLang="ja-JP" sz="800" kern="1200">
              <a:solidFill>
                <a:prstClr val="black"/>
              </a:solidFill>
              <a:latin typeface="游ゴシック"/>
              <a:ea typeface="游ゴシック"/>
            </a:endParaRPr>
          </a:p>
          <a:p>
            <a:pPr algn="l" defTabSz="422009" hangingPunct="1"/>
            <a:endParaRPr lang="en-US" altLang="ja-JP" sz="800" kern="1200">
              <a:solidFill>
                <a:prstClr val="black"/>
              </a:solidFill>
              <a:latin typeface="游ゴシック" panose="020B0400000000000000" pitchFamily="50" charset="-128"/>
              <a:ea typeface="游ゴシック" panose="020B0400000000000000" pitchFamily="50" charset="-128"/>
            </a:endParaRPr>
          </a:p>
          <a:p>
            <a:pPr algn="l" defTabSz="422009" hangingPunct="1"/>
            <a:r>
              <a:rPr lang="ja-JP" altLang="ja-JP" sz="800" kern="1200">
                <a:solidFill>
                  <a:prstClr val="black"/>
                </a:solidFill>
                <a:latin typeface="游ゴシック" panose="020B0400000000000000" pitchFamily="50" charset="-128"/>
                <a:ea typeface="游ゴシック" panose="020B0400000000000000" pitchFamily="50" charset="-128"/>
              </a:rPr>
              <a:t>以上、宜しくお願い申し上げます。 </a:t>
            </a:r>
          </a:p>
          <a:p>
            <a:pPr algn="l" defTabSz="422009" hangingPunct="1"/>
            <a:endParaRPr lang="ja-JP" altLang="ja-JP" sz="800" kern="1200">
              <a:solidFill>
                <a:prstClr val="black"/>
              </a:solidFill>
              <a:latin typeface="游ゴシック" panose="020B0400000000000000" pitchFamily="50" charset="-128"/>
              <a:ea typeface="游ゴシック" panose="020B0400000000000000" pitchFamily="50" charset="-128"/>
            </a:endParaRPr>
          </a:p>
        </p:txBody>
      </p:sp>
      <p:graphicFrame>
        <p:nvGraphicFramePr>
          <p:cNvPr id="4" name="表 7">
            <a:extLst>
              <a:ext uri="{FF2B5EF4-FFF2-40B4-BE49-F238E27FC236}">
                <a16:creationId xmlns:a16="http://schemas.microsoft.com/office/drawing/2014/main" id="{19E4A3EA-49C4-4546-9847-E054E4B52829}"/>
              </a:ext>
            </a:extLst>
          </p:cNvPr>
          <p:cNvGraphicFramePr>
            <a:graphicFrameLocks noGrp="1"/>
          </p:cNvGraphicFramePr>
          <p:nvPr>
            <p:extLst>
              <p:ext uri="{D42A27DB-BD31-4B8C-83A1-F6EECF244321}">
                <p14:modId xmlns:p14="http://schemas.microsoft.com/office/powerpoint/2010/main" val="438915104"/>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1">
                          <a:solidFill>
                            <a:schemeClr val="bg1"/>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tc>
                  <a:txBody>
                    <a:bodyPr/>
                    <a:lstStyle/>
                    <a:p>
                      <a:pPr algn="ctr"/>
                      <a:r>
                        <a:rPr kumimoji="1" lang="en-US" altLang="ja-JP" sz="900">
                          <a:solidFill>
                            <a:schemeClr val="tx1">
                              <a:lumMod val="50000"/>
                              <a:lumOff val="50000"/>
                            </a:schemeClr>
                          </a:solidFill>
                        </a:rPr>
                        <a:t>QR</a:t>
                      </a:r>
                      <a:r>
                        <a:rPr kumimoji="1" lang="ja-JP" altLang="en-US" sz="900">
                          <a:solidFill>
                            <a:schemeClr val="tx1">
                              <a:lumMod val="50000"/>
                              <a:lumOff val="50000"/>
                            </a:schemeClr>
                          </a:solidFill>
                        </a:rPr>
                        <a:t>コード回答の場合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435456623"/>
                  </a:ext>
                </a:extLst>
              </a:tr>
            </a:tbl>
          </a:graphicData>
        </a:graphic>
      </p:graphicFrame>
      <p:sp>
        <p:nvSpPr>
          <p:cNvPr id="2" name="スライド番号プレースホルダー 1">
            <a:extLst>
              <a:ext uri="{FF2B5EF4-FFF2-40B4-BE49-F238E27FC236}">
                <a16:creationId xmlns:a16="http://schemas.microsoft.com/office/drawing/2014/main" id="{E463DDFE-ADF4-9AB4-E3B7-421E4E07B43B}"/>
              </a:ext>
            </a:extLst>
          </p:cNvPr>
          <p:cNvSpPr>
            <a:spLocks noGrp="1"/>
          </p:cNvSpPr>
          <p:nvPr>
            <p:ph type="sldNum" sz="quarter" idx="4"/>
          </p:nvPr>
        </p:nvSpPr>
        <p:spPr/>
        <p:txBody>
          <a:bodyPr/>
          <a:lstStyle/>
          <a:p>
            <a:fld id="{66DCAD7C-F911-9F49-9CD8-C4F52DC71951}" type="slidenum">
              <a:rPr lang="en-US" smtClean="0"/>
              <a:pPr/>
              <a:t>13</a:t>
            </a:fld>
            <a:endParaRPr lang="en-US"/>
          </a:p>
        </p:txBody>
      </p:sp>
    </p:spTree>
    <p:extLst>
      <p:ext uri="{BB962C8B-B14F-4D97-AF65-F5344CB8AC3E}">
        <p14:creationId xmlns:p14="http://schemas.microsoft.com/office/powerpoint/2010/main" val="128633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E95675-9948-4164-BADC-72B31BCFFC6B}"/>
              </a:ext>
            </a:extLst>
          </p:cNvPr>
          <p:cNvPicPr>
            <a:picLocks noChangeAspect="1"/>
          </p:cNvPicPr>
          <p:nvPr/>
        </p:nvPicPr>
        <p:blipFill rotWithShape="1">
          <a:blip r:embed="rId2"/>
          <a:srcRect l="9471" r="9539"/>
          <a:stretch/>
        </p:blipFill>
        <p:spPr>
          <a:xfrm>
            <a:off x="132116" y="1290489"/>
            <a:ext cx="7405722" cy="514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3" name="正方形/長方形 52"/>
          <p:cNvSpPr/>
          <p:nvPr/>
        </p:nvSpPr>
        <p:spPr>
          <a:xfrm>
            <a:off x="-295177" y="424012"/>
            <a:ext cx="3317126" cy="596589"/>
          </a:xfrm>
          <a:prstGeom prst="rect">
            <a:avLst/>
          </a:prstGeom>
          <a:noFill/>
        </p:spPr>
        <p:txBody>
          <a:bodyPr wrap="square" lIns="84406" tIns="42203" rIns="84406" bIns="42203">
            <a:spAutoFit/>
          </a:bodyPr>
          <a:lstStyle/>
          <a:p>
            <a:pPr algn="ct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説明シート</a:t>
            </a:r>
          </a:p>
        </p:txBody>
      </p:sp>
      <p:sp>
        <p:nvSpPr>
          <p:cNvPr id="9" name="正方形/長方形 8"/>
          <p:cNvSpPr/>
          <p:nvPr/>
        </p:nvSpPr>
        <p:spPr>
          <a:xfrm>
            <a:off x="2992588" y="3706072"/>
            <a:ext cx="1010790" cy="462401"/>
          </a:xfrm>
          <a:prstGeom prst="rect">
            <a:avLst/>
          </a:prstGeom>
          <a:no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sp>
        <p:nvSpPr>
          <p:cNvPr id="16" name="線吹き出し 1 (枠付き) 15"/>
          <p:cNvSpPr/>
          <p:nvPr/>
        </p:nvSpPr>
        <p:spPr>
          <a:xfrm>
            <a:off x="5328598" y="1159209"/>
            <a:ext cx="3773720" cy="1695462"/>
          </a:xfrm>
          <a:prstGeom prst="borderCallout1">
            <a:avLst>
              <a:gd name="adj1" fmla="val 602"/>
              <a:gd name="adj2" fmla="val -107"/>
              <a:gd name="adj3" fmla="val 152083"/>
              <a:gd name="adj4" fmla="val -35553"/>
            </a:avLst>
          </a:prstGeom>
          <a:solidFill>
            <a:schemeClr val="bg1"/>
          </a:solid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57">
                <a:solidFill>
                  <a:schemeClr val="tx1"/>
                </a:solidFill>
                <a:latin typeface="メイリオ" panose="020B0604030504040204" pitchFamily="50" charset="-128"/>
                <a:ea typeface="メイリオ" panose="020B0604030504040204" pitchFamily="50" charset="-128"/>
              </a:rPr>
              <a:t>企業認証コードを記入してください。</a:t>
            </a:r>
            <a:endParaRPr kumimoji="1" lang="en-US" altLang="ja-JP" sz="1557">
              <a:solidFill>
                <a:schemeClr val="tx1"/>
              </a:solidFill>
              <a:latin typeface="メイリオ" panose="020B0604030504040204" pitchFamily="50" charset="-128"/>
              <a:ea typeface="メイリオ" panose="020B0604030504040204" pitchFamily="50" charset="-128"/>
            </a:endParaRPr>
          </a:p>
          <a:p>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ja-JP" altLang="en-US" sz="1015">
                <a:solidFill>
                  <a:schemeClr val="tx1"/>
                </a:solidFill>
                <a:latin typeface="メイリオ" panose="020B0604030504040204" pitchFamily="50" charset="-128"/>
                <a:ea typeface="メイリオ" panose="020B0604030504040204" pitchFamily="50" charset="-128"/>
              </a:rPr>
              <a:t>企業認証コードは</a:t>
            </a:r>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サイドメニュー</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設定</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企業情報</a:t>
            </a:r>
            <a:r>
              <a:rPr kumimoji="1" lang="en-US" altLang="ja-JP" sz="1015">
                <a:solidFill>
                  <a:schemeClr val="tx1"/>
                </a:solidFill>
                <a:latin typeface="メイリオ" panose="020B0604030504040204" pitchFamily="50" charset="-128"/>
                <a:ea typeface="メイリオ" panose="020B0604030504040204" pitchFamily="50" charset="-128"/>
              </a:rPr>
              <a:t>】</a:t>
            </a:r>
          </a:p>
          <a:p>
            <a:r>
              <a:rPr kumimoji="1" lang="ja-JP" altLang="en-US" sz="1015">
                <a:solidFill>
                  <a:schemeClr val="tx1"/>
                </a:solidFill>
                <a:latin typeface="メイリオ" panose="020B0604030504040204" pitchFamily="50" charset="-128"/>
                <a:ea typeface="メイリオ" panose="020B0604030504040204" pitchFamily="50" charset="-128"/>
              </a:rPr>
              <a:t>からご確認いただけます。</a:t>
            </a:r>
            <a:endParaRPr kumimoji="1" lang="en-US" altLang="ja-JP" sz="1015">
              <a:solidFill>
                <a:schemeClr val="tx1"/>
              </a:solidFill>
              <a:latin typeface="メイリオ" panose="020B0604030504040204" pitchFamily="50" charset="-128"/>
              <a:ea typeface="メイリオ" panose="020B0604030504040204" pitchFamily="50" charset="-128"/>
            </a:endParaRPr>
          </a:p>
          <a:p>
            <a:br>
              <a:rPr kumimoji="1" lang="en-US" altLang="ja-JP" sz="1015">
                <a:solidFill>
                  <a:schemeClr val="tx1"/>
                </a:solidFill>
                <a:latin typeface="メイリオ" panose="020B0604030504040204" pitchFamily="50" charset="-128"/>
                <a:ea typeface="メイリオ" panose="020B0604030504040204" pitchFamily="50" charset="-128"/>
              </a:rPr>
            </a:b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企業情報画面の「</a:t>
            </a:r>
            <a:r>
              <a:rPr kumimoji="1" lang="ja-JP" altLang="en-US" sz="1015" b="1">
                <a:solidFill>
                  <a:schemeClr val="tx1"/>
                </a:solidFill>
                <a:latin typeface="メイリオ" panose="020B0604030504040204" pitchFamily="50" charset="-128"/>
                <a:ea typeface="メイリオ" panose="020B0604030504040204" pitchFamily="50" charset="-128"/>
              </a:rPr>
              <a:t>ログインページ</a:t>
            </a:r>
            <a:r>
              <a:rPr kumimoji="1" lang="ja-JP" altLang="en-US" sz="1015">
                <a:solidFill>
                  <a:schemeClr val="tx1"/>
                </a:solidFill>
                <a:latin typeface="メイリオ" panose="020B0604030504040204" pitchFamily="50" charset="-128"/>
                <a:ea typeface="メイリオ" panose="020B0604030504040204" pitchFamily="50" charset="-128"/>
              </a:rPr>
              <a:t>」と記載されている</a:t>
            </a:r>
            <a:r>
              <a:rPr kumimoji="1" lang="en-US" altLang="ja-JP" sz="1015">
                <a:solidFill>
                  <a:schemeClr val="tx1"/>
                </a:solidFill>
                <a:latin typeface="メイリオ" panose="020B0604030504040204" pitchFamily="50" charset="-128"/>
                <a:ea typeface="メイリオ" panose="020B0604030504040204" pitchFamily="50" charset="-128"/>
              </a:rPr>
              <a:t>URL</a:t>
            </a:r>
            <a:r>
              <a:rPr kumimoji="1" lang="ja-JP" altLang="en-US" sz="1015">
                <a:solidFill>
                  <a:schemeClr val="tx1"/>
                </a:solidFill>
                <a:latin typeface="メイリオ" panose="020B0604030504040204" pitchFamily="50" charset="-128"/>
                <a:ea typeface="メイリオ" panose="020B0604030504040204" pitchFamily="50" charset="-128"/>
              </a:rPr>
              <a:t>と同じものになります。</a:t>
            </a:r>
          </a:p>
        </p:txBody>
      </p:sp>
      <p:sp>
        <p:nvSpPr>
          <p:cNvPr id="7" name="テキスト ボックス 6">
            <a:extLst>
              <a:ext uri="{FF2B5EF4-FFF2-40B4-BE49-F238E27FC236}">
                <a16:creationId xmlns:a16="http://schemas.microsoft.com/office/drawing/2014/main" id="{CFCE3DAC-0A18-4317-8F7F-BB3B77C8CDAF}"/>
              </a:ext>
            </a:extLst>
          </p:cNvPr>
          <p:cNvSpPr txBox="1"/>
          <p:nvPr/>
        </p:nvSpPr>
        <p:spPr>
          <a:xfrm>
            <a:off x="2740596" y="421260"/>
            <a:ext cx="4626707" cy="688843"/>
          </a:xfrm>
          <a:prstGeom prst="rect">
            <a:avLst/>
          </a:prstGeom>
          <a:noFill/>
        </p:spPr>
        <p:txBody>
          <a:bodyPr wrap="square" rtlCol="0">
            <a:spAutoFit/>
          </a:bodyPr>
          <a:lstStyle/>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社員向け</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コード回答のリーフレットは</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2</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枚あります。</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１枚は</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PC</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用、</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1</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枚はスマートフォン用です。（修正可）</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ご利用の端末に合わせてお使いください。</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546864DF-8365-4DDC-B3BC-BD16B20F4EE6}"/>
              </a:ext>
            </a:extLst>
          </p:cNvPr>
          <p:cNvGraphicFramePr>
            <a:graphicFrameLocks noGrp="1"/>
          </p:cNvGraphicFramePr>
          <p:nvPr>
            <p:extLst>
              <p:ext uri="{D42A27DB-BD31-4B8C-83A1-F6EECF244321}">
                <p14:modId xmlns:p14="http://schemas.microsoft.com/office/powerpoint/2010/main" val="126344876"/>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en-US" altLang="ja-JP" sz="900" b="1">
                          <a:solidFill>
                            <a:schemeClr val="bg1"/>
                          </a:solidFill>
                        </a:rPr>
                        <a:t>QR</a:t>
                      </a:r>
                      <a:r>
                        <a:rPr kumimoji="1" lang="ja-JP" altLang="en-US" sz="900" b="1">
                          <a:solidFill>
                            <a:schemeClr val="bg1"/>
                          </a:solidFill>
                        </a:rPr>
                        <a:t>コード回答</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435456623"/>
                  </a:ext>
                </a:extLst>
              </a:tr>
            </a:tbl>
          </a:graphicData>
        </a:graphic>
      </p:graphicFrame>
      <p:sp>
        <p:nvSpPr>
          <p:cNvPr id="2" name="正方形/長方形 1">
            <a:extLst>
              <a:ext uri="{FF2B5EF4-FFF2-40B4-BE49-F238E27FC236}">
                <a16:creationId xmlns:a16="http://schemas.microsoft.com/office/drawing/2014/main" id="{3EC55203-930D-44EC-8CED-4BAC9C19A67B}"/>
              </a:ext>
            </a:extLst>
          </p:cNvPr>
          <p:cNvSpPr/>
          <p:nvPr/>
        </p:nvSpPr>
        <p:spPr>
          <a:xfrm>
            <a:off x="7675268" y="385073"/>
            <a:ext cx="1472650" cy="4401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200" b="1" i="0" u="none" strike="noStrike" cap="none" spc="0" normalizeH="0" baseline="0">
                <a:ln>
                  <a:noFill/>
                </a:ln>
                <a:solidFill>
                  <a:srgbClr val="FFFFFF"/>
                </a:solidFill>
                <a:effectLst/>
                <a:uFillTx/>
                <a:latin typeface="+mn-lt"/>
                <a:ea typeface="+mn-ea"/>
                <a:cs typeface="+mn-cs"/>
                <a:sym typeface="ヒラギノ角ゴ ProN W3"/>
              </a:rPr>
              <a:t>PC</a:t>
            </a:r>
            <a:r>
              <a:rPr kumimoji="0" lang="ja-JP" altLang="en-US" sz="2200" b="1" i="0" u="none" strike="noStrike" cap="none" spc="0" normalizeH="0" baseline="0">
                <a:ln>
                  <a:noFill/>
                </a:ln>
                <a:solidFill>
                  <a:srgbClr val="FFFFFF"/>
                </a:solidFill>
                <a:effectLst/>
                <a:uFillTx/>
                <a:latin typeface="+mn-lt"/>
                <a:ea typeface="+mn-ea"/>
                <a:cs typeface="+mn-cs"/>
                <a:sym typeface="ヒラギノ角ゴ ProN W3"/>
              </a:rPr>
              <a:t>利用</a:t>
            </a:r>
          </a:p>
        </p:txBody>
      </p:sp>
    </p:spTree>
    <p:extLst>
      <p:ext uri="{BB962C8B-B14F-4D97-AF65-F5344CB8AC3E}">
        <p14:creationId xmlns:p14="http://schemas.microsoft.com/office/powerpoint/2010/main" val="343667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09764" y="1344962"/>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①</a:t>
            </a:r>
          </a:p>
        </p:txBody>
      </p:sp>
      <p:sp>
        <p:nvSpPr>
          <p:cNvPr id="93" name="正方形/長方形 92"/>
          <p:cNvSpPr/>
          <p:nvPr/>
        </p:nvSpPr>
        <p:spPr>
          <a:xfrm>
            <a:off x="2236867" y="5081670"/>
            <a:ext cx="6812078" cy="1461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latin typeface="メイリオ" panose="020B0604030504040204" pitchFamily="50" charset="-128"/>
              <a:ea typeface="メイリオ" panose="020B0604030504040204" pitchFamily="50" charset="-128"/>
            </a:endParaRPr>
          </a:p>
        </p:txBody>
      </p:sp>
      <p:pic>
        <p:nvPicPr>
          <p:cNvPr id="10"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81" y="445154"/>
            <a:ext cx="1838978" cy="612993"/>
          </a:xfrm>
          <a:prstGeom prst="rect">
            <a:avLst/>
          </a:prstGeom>
        </p:spPr>
      </p:pic>
      <p:sp>
        <p:nvSpPr>
          <p:cNvPr id="4" name="テキスト ボックス 3"/>
          <p:cNvSpPr txBox="1"/>
          <p:nvPr/>
        </p:nvSpPr>
        <p:spPr>
          <a:xfrm>
            <a:off x="4461101" y="795949"/>
            <a:ext cx="720002" cy="269304"/>
          </a:xfrm>
          <a:prstGeom prst="rect">
            <a:avLst/>
          </a:prstGeom>
          <a:noFill/>
        </p:spPr>
        <p:txBody>
          <a:bodyPr wrap="square" rtlCol="0">
            <a:spAutoFit/>
          </a:bodyPr>
          <a:lstStyle/>
          <a:p>
            <a:r>
              <a:rPr kumimoji="1" lang="ja-JP" altLang="en-US" sz="1150">
                <a:latin typeface="メイリオ" panose="020B0604030504040204" pitchFamily="50" charset="-128"/>
                <a:ea typeface="メイリオ" panose="020B0604030504040204" pitchFamily="50" charset="-128"/>
                <a:cs typeface="メイリオ" panose="020B0604030504040204" pitchFamily="50" charset="-128"/>
              </a:rPr>
              <a:t>とは</a:t>
            </a:r>
          </a:p>
        </p:txBody>
      </p:sp>
      <p:sp>
        <p:nvSpPr>
          <p:cNvPr id="18" name="正方形/長方形 17"/>
          <p:cNvSpPr/>
          <p:nvPr/>
        </p:nvSpPr>
        <p:spPr>
          <a:xfrm>
            <a:off x="212660" y="1543684"/>
            <a:ext cx="1746996" cy="3271988"/>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flipV="1">
            <a:off x="226889" y="1417695"/>
            <a:ext cx="869307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76554" y="5873263"/>
            <a:ext cx="1677260" cy="680262"/>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61617" y="4987311"/>
            <a:ext cx="2096343" cy="639029"/>
          </a:xfrm>
          <a:prstGeom prst="wedgeRoundRectCallout">
            <a:avLst>
              <a:gd name="adj1" fmla="val -12682"/>
              <a:gd name="adj2" fmla="val 8550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皆さんの回答を元に</a:t>
            </a:r>
            <a:br>
              <a:rPr lang="en-US" altLang="ja-JP"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組織の課題解決に取り組みます。</a:t>
            </a:r>
            <a:endParaRPr lang="ja-JP" altLang="en-US" sz="1015">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8" name="グループ化 7"/>
          <p:cNvGrpSpPr/>
          <p:nvPr/>
        </p:nvGrpSpPr>
        <p:grpSpPr>
          <a:xfrm>
            <a:off x="2291459" y="5280287"/>
            <a:ext cx="6741364" cy="1301535"/>
            <a:chOff x="2493703" y="5426800"/>
            <a:chExt cx="7303144" cy="1409996"/>
          </a:xfrm>
        </p:grpSpPr>
        <p:sp>
          <p:nvSpPr>
            <p:cNvPr id="75" name="正方形/長方形 25"/>
            <p:cNvSpPr/>
            <p:nvPr/>
          </p:nvSpPr>
          <p:spPr>
            <a:xfrm>
              <a:off x="2493703" y="5813433"/>
              <a:ext cx="3557607" cy="970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「組織パフォーマンスの向上」を目的としたもので、組織の「強み」や「課題」を確認するために行う質問です。</a:t>
              </a:r>
            </a:p>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課題を見つけ、改善活動に繋げることを目的としたアンケートです。</a:t>
              </a:r>
            </a:p>
          </p:txBody>
        </p:sp>
        <p:grpSp>
          <p:nvGrpSpPr>
            <p:cNvPr id="5" name="グループ化 4"/>
            <p:cNvGrpSpPr/>
            <p:nvPr/>
          </p:nvGrpSpPr>
          <p:grpSpPr>
            <a:xfrm>
              <a:off x="2511168" y="5426800"/>
              <a:ext cx="7285679" cy="1409996"/>
              <a:chOff x="2511168" y="5426800"/>
              <a:chExt cx="7285679" cy="1409996"/>
            </a:xfrm>
          </p:grpSpPr>
          <p:sp>
            <p:nvSpPr>
              <p:cNvPr id="73" name="正方形/長方形 22"/>
              <p:cNvSpPr/>
              <p:nvPr/>
            </p:nvSpPr>
            <p:spPr>
              <a:xfrm>
                <a:off x="2511168" y="5719471"/>
                <a:ext cx="3498145" cy="1019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solidFill>
                    <a:srgbClr val="37474F"/>
                  </a:solidFill>
                  <a:latin typeface="メイリオ" panose="020B0604030504040204" pitchFamily="50" charset="-128"/>
                  <a:ea typeface="メイリオ" panose="020B0604030504040204" pitchFamily="50" charset="-128"/>
                </a:endParaRPr>
              </a:p>
            </p:txBody>
          </p:sp>
          <p:sp>
            <p:nvSpPr>
              <p:cNvPr id="74" name="正方形/長方形 24"/>
              <p:cNvSpPr/>
              <p:nvPr/>
            </p:nvSpPr>
            <p:spPr>
              <a:xfrm>
                <a:off x="3046778" y="5540020"/>
                <a:ext cx="1631126" cy="266652"/>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b="1">
                    <a:solidFill>
                      <a:schemeClr val="bg1"/>
                    </a:solidFill>
                    <a:latin typeface="メイリオ" panose="020B0604030504040204" pitchFamily="50" charset="-128"/>
                    <a:ea typeface="メイリオ" panose="020B0604030504040204" pitchFamily="50" charset="-128"/>
                    <a:cs typeface="HGMaruGothicMPRO" charset="-128"/>
                  </a:rPr>
                  <a:t>組織サーベイとは？</a:t>
                </a:r>
              </a:p>
            </p:txBody>
          </p:sp>
          <p:pic>
            <p:nvPicPr>
              <p:cNvPr id="76"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797" y="5473192"/>
                <a:ext cx="380590" cy="344686"/>
              </a:xfrm>
              <a:prstGeom prst="rect">
                <a:avLst/>
              </a:prstGeom>
            </p:spPr>
          </p:pic>
          <p:sp>
            <p:nvSpPr>
              <p:cNvPr id="79" name="正方形/長方形 25"/>
              <p:cNvSpPr/>
              <p:nvPr/>
            </p:nvSpPr>
            <p:spPr>
              <a:xfrm>
                <a:off x="4268301" y="5964190"/>
                <a:ext cx="2496283" cy="64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738">
                  <a:solidFill>
                    <a:srgbClr val="37474F"/>
                  </a:solidFill>
                  <a:latin typeface="メイリオ" panose="020B0604030504040204" pitchFamily="50" charset="-128"/>
                  <a:ea typeface="メイリオ" panose="020B0604030504040204" pitchFamily="50" charset="-128"/>
                  <a:cs typeface="HGMaruGothicMPRO" charset="-128"/>
                </a:endParaRPr>
              </a:p>
            </p:txBody>
          </p:sp>
          <p:sp>
            <p:nvSpPr>
              <p:cNvPr id="85" name="正方形/長方形 22"/>
              <p:cNvSpPr/>
              <p:nvPr/>
            </p:nvSpPr>
            <p:spPr>
              <a:xfrm>
                <a:off x="6096466" y="5719471"/>
                <a:ext cx="3645575" cy="10192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solidFill>
                    <a:srgbClr val="37474F"/>
                  </a:solidFill>
                  <a:latin typeface="メイリオ" panose="020B0604030504040204" pitchFamily="50" charset="-128"/>
                  <a:ea typeface="メイリオ" panose="020B0604030504040204" pitchFamily="50" charset="-128"/>
                </a:endParaRPr>
              </a:p>
            </p:txBody>
          </p:sp>
          <p:sp>
            <p:nvSpPr>
              <p:cNvPr id="86" name="正方形/長方形 24"/>
              <p:cNvSpPr/>
              <p:nvPr/>
            </p:nvSpPr>
            <p:spPr>
              <a:xfrm>
                <a:off x="6584996" y="5524880"/>
                <a:ext cx="1631127" cy="272674"/>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b="1">
                    <a:solidFill>
                      <a:schemeClr val="bg1"/>
                    </a:solidFill>
                    <a:latin typeface="メイリオ" panose="020B0604030504040204" pitchFamily="50" charset="-128"/>
                    <a:ea typeface="メイリオ" panose="020B0604030504040204" pitchFamily="50" charset="-128"/>
                    <a:cs typeface="HGMaruGothicMPRO" charset="-128"/>
                  </a:rPr>
                  <a:t>どんな質問？</a:t>
                </a:r>
              </a:p>
            </p:txBody>
          </p:sp>
          <p:sp>
            <p:nvSpPr>
              <p:cNvPr id="87" name="正方形/長方形 25"/>
              <p:cNvSpPr/>
              <p:nvPr/>
            </p:nvSpPr>
            <p:spPr>
              <a:xfrm>
                <a:off x="6096466" y="5707880"/>
                <a:ext cx="3700381" cy="1128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ご自身のことやご自身の所属する組織についての質問です。</a:t>
                </a:r>
                <a:r>
                  <a:rPr lang="en-US" altLang="ja-JP" sz="923">
                    <a:solidFill>
                      <a:srgbClr val="37474F"/>
                    </a:solidFill>
                    <a:latin typeface="メイリオ" panose="020B0604030504040204" pitchFamily="50" charset="-128"/>
                    <a:ea typeface="メイリオ" panose="020B0604030504040204" pitchFamily="50" charset="-128"/>
                    <a:cs typeface="HGMaruGothicMPRO" charset="-128"/>
                  </a:rPr>
                  <a:t>20</a:t>
                </a: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項目は選択式、</a:t>
                </a:r>
                <a:r>
                  <a:rPr lang="en-US" altLang="ja-JP" sz="923">
                    <a:solidFill>
                      <a:srgbClr val="37474F"/>
                    </a:solidFill>
                    <a:latin typeface="メイリオ" panose="020B0604030504040204" pitchFamily="50" charset="-128"/>
                    <a:ea typeface="メイリオ" panose="020B0604030504040204" pitchFamily="50" charset="-128"/>
                    <a:cs typeface="HGMaruGothicMPRO" charset="-128"/>
                  </a:rPr>
                  <a:t>1</a:t>
                </a: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項目がフリーコメント入力で、所属会社に対する愛着や思い入れの度合い、経営、戦略、上司、同僚、働く環境、制度などの質問内容です。</a:t>
                </a:r>
                <a:endParaRPr lang="en-US" altLang="ja-JP" sz="923">
                  <a:solidFill>
                    <a:srgbClr val="37474F"/>
                  </a:solidFill>
                  <a:latin typeface="メイリオ" panose="020B0604030504040204" pitchFamily="50" charset="-128"/>
                  <a:ea typeface="メイリオ" panose="020B0604030504040204" pitchFamily="50" charset="-128"/>
                  <a:cs typeface="HGMaruGothicMPRO" charset="-128"/>
                </a:endParaRPr>
              </a:p>
            </p:txBody>
          </p:sp>
          <p:pic>
            <p:nvPicPr>
              <p:cNvPr id="80"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9424" y="5426800"/>
                <a:ext cx="263087" cy="359465"/>
              </a:xfrm>
              <a:prstGeom prst="rect">
                <a:avLst/>
              </a:prstGeom>
            </p:spPr>
          </p:pic>
        </p:grpSp>
      </p:grpSp>
      <p:sp>
        <p:nvSpPr>
          <p:cNvPr id="94" name="テキスト ボックス 93"/>
          <p:cNvSpPr txBox="1"/>
          <p:nvPr/>
        </p:nvSpPr>
        <p:spPr>
          <a:xfrm>
            <a:off x="2265869" y="5122833"/>
            <a:ext cx="1749476" cy="262829"/>
          </a:xfrm>
          <a:prstGeom prst="rect">
            <a:avLst/>
          </a:prstGeom>
          <a:noFill/>
        </p:spPr>
        <p:txBody>
          <a:bodyPr wrap="square" rtlCol="0">
            <a:spAutoFit/>
          </a:bodyPr>
          <a:lstStyle/>
          <a:p>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■組織サーベイについて</a:t>
            </a:r>
          </a:p>
        </p:txBody>
      </p:sp>
      <p:sp>
        <p:nvSpPr>
          <p:cNvPr id="43" name="テキスト ボックス 42"/>
          <p:cNvSpPr txBox="1"/>
          <p:nvPr/>
        </p:nvSpPr>
        <p:spPr>
          <a:xfrm>
            <a:off x="2179545" y="628005"/>
            <a:ext cx="2515548" cy="546945"/>
          </a:xfrm>
          <a:prstGeom prst="rect">
            <a:avLst/>
          </a:prstGeom>
          <a:noFill/>
        </p:spPr>
        <p:txBody>
          <a:bodyPr wrap="square" rtlCol="0">
            <a:spAutoFit/>
          </a:bodyPr>
          <a:lstStyle/>
          <a:p>
            <a:r>
              <a:rPr kumimoji="1" lang="ja-JP" altLang="en-US" sz="2954" b="1">
                <a:solidFill>
                  <a:srgbClr val="394A52"/>
                </a:solidFill>
                <a:latin typeface="メイリオ" panose="020B0604030504040204" pitchFamily="50" charset="-128"/>
                <a:ea typeface="メイリオ" panose="020B0604030504040204" pitchFamily="50" charset="-128"/>
                <a:cs typeface="メイリオ" panose="020B0604030504040204" pitchFamily="50" charset="-128"/>
              </a:rPr>
              <a:t>組織サーベイ</a:t>
            </a:r>
            <a:endParaRPr kumimoji="1" lang="en-US" altLang="ja-JP" sz="2954" b="1">
              <a:solidFill>
                <a:srgbClr val="394A5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85461" y="1653799"/>
            <a:ext cx="1592002" cy="3072933"/>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ご自身の組織に関する</a:t>
            </a:r>
            <a:r>
              <a:rPr kumimoji="1" lang="en-US" altLang="ja-JP" sz="1108" b="1">
                <a:latin typeface="メイリオ" panose="020B0604030504040204" pitchFamily="50" charset="-128"/>
                <a:ea typeface="メイリオ" panose="020B0604030504040204" pitchFamily="50" charset="-128"/>
                <a:cs typeface="Meiryo UI" panose="020B0604030504040204" pitchFamily="50" charset="-128"/>
              </a:rPr>
              <a:t>20</a:t>
            </a: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108" b="1">
                <a:latin typeface="メイリオ" panose="020B0604030504040204" pitchFamily="50" charset="-128"/>
                <a:ea typeface="メイリオ" panose="020B0604030504040204" pitchFamily="50" charset="-128"/>
                <a:cs typeface="Meiryo UI" panose="020B0604030504040204" pitchFamily="50" charset="-128"/>
              </a:rPr>
              <a:t>50</a:t>
            </a: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問の質問</a:t>
            </a:r>
            <a:endParaRPr kumimoji="1" lang="en-US" altLang="ja-JP" sz="1108" b="1">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8" b="1">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フリーコメント</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a:latin typeface="メイリオ" panose="020B0604030504040204" pitchFamily="50" charset="-128"/>
                <a:ea typeface="メイリオ" panose="020B0604030504040204" pitchFamily="50" charset="-128"/>
                <a:cs typeface="Meiryo UI" panose="020B0604030504040204" pitchFamily="50" charset="-128"/>
              </a:rPr>
              <a:t>上記アンケートを</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a:latin typeface="メイリオ" panose="020B0604030504040204" pitchFamily="50" charset="-128"/>
                <a:ea typeface="メイリオ" panose="020B0604030504040204" pitchFamily="50" charset="-128"/>
                <a:cs typeface="Meiryo UI" panose="020B0604030504040204" pitchFamily="50" charset="-128"/>
              </a:rPr>
              <a:t>率直にご回答下さい</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7" name="山形 56"/>
          <p:cNvSpPr/>
          <p:nvPr/>
        </p:nvSpPr>
        <p:spPr>
          <a:xfrm>
            <a:off x="2423635" y="1559326"/>
            <a:ext cx="2613315" cy="331692"/>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nSpc>
                <a:spcPct val="150000"/>
              </a:lnSpc>
            </a:pP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シークレットウィンドウの使用</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9" name="正方形/長方形 58"/>
          <p:cNvSpPr/>
          <p:nvPr/>
        </p:nvSpPr>
        <p:spPr>
          <a:xfrm>
            <a:off x="2405273" y="1728115"/>
            <a:ext cx="3283323" cy="326821"/>
          </a:xfrm>
          <a:prstGeom prst="rect">
            <a:avLst/>
          </a:prstGeom>
        </p:spPr>
        <p:txBody>
          <a:bodyPr wrap="square">
            <a:spAutoFit/>
          </a:bodyPr>
          <a:lstStyle/>
          <a:p>
            <a:pPr lvl="0">
              <a:lnSpc>
                <a:spcPct val="150000"/>
              </a:lnSpc>
            </a:pPr>
            <a:r>
              <a:rPr kumimoji="1" lang="ja-JP" altLang="en-US" sz="1108" b="1">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プライバシー保護のため必ずご使用ください。</a:t>
            </a:r>
            <a:endParaRPr kumimoji="1" lang="en-US" altLang="ja-JP" sz="1108" b="1">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4" name="正方形/長方形 63"/>
          <p:cNvSpPr/>
          <p:nvPr/>
        </p:nvSpPr>
        <p:spPr>
          <a:xfrm>
            <a:off x="2606791" y="3106911"/>
            <a:ext cx="6365478" cy="578968"/>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46" b="1">
                <a:solidFill>
                  <a:schemeClr val="tx1"/>
                </a:solidFill>
                <a:latin typeface="Meiryo UI" panose="020B0604030504040204" pitchFamily="50" charset="-128"/>
                <a:ea typeface="Meiryo UI" panose="020B0604030504040204" pitchFamily="50" charset="-128"/>
                <a:cs typeface="Meiryo UI" panose="020B0604030504040204" pitchFamily="50" charset="-128"/>
              </a:rPr>
              <a:t>https://</a:t>
            </a:r>
            <a:r>
              <a:rPr kumimoji="1" lang="en-US" altLang="ja-JP" sz="1846" b="1">
                <a:solidFill>
                  <a:srgbClr val="FF0000"/>
                </a:solidFill>
                <a:latin typeface="Meiryo UI" panose="020B0604030504040204" pitchFamily="50" charset="-128"/>
                <a:ea typeface="Meiryo UI" panose="020B0604030504040204" pitchFamily="50" charset="-128"/>
                <a:cs typeface="Meiryo UI" panose="020B0604030504040204" pitchFamily="50" charset="-128"/>
              </a:rPr>
              <a:t>123456</a:t>
            </a:r>
            <a:r>
              <a:rPr kumimoji="1" lang="en-US" altLang="ja-JP" sz="1846" b="1">
                <a:solidFill>
                  <a:schemeClr val="tx1"/>
                </a:solidFill>
                <a:latin typeface="Meiryo UI" panose="020B0604030504040204" pitchFamily="50" charset="-128"/>
                <a:ea typeface="Meiryo UI" panose="020B0604030504040204" pitchFamily="50" charset="-128"/>
                <a:cs typeface="Meiryo UI" panose="020B0604030504040204" pitchFamily="50" charset="-128"/>
              </a:rPr>
              <a:t>.g.geppo.jp/companies/sign_in</a:t>
            </a:r>
          </a:p>
        </p:txBody>
      </p:sp>
      <p:grpSp>
        <p:nvGrpSpPr>
          <p:cNvPr id="48" name="グループ化 47"/>
          <p:cNvGrpSpPr/>
          <p:nvPr/>
        </p:nvGrpSpPr>
        <p:grpSpPr>
          <a:xfrm>
            <a:off x="7977260" y="2572390"/>
            <a:ext cx="784629" cy="722379"/>
            <a:chOff x="6561041" y="1419925"/>
            <a:chExt cx="2145282" cy="1975083"/>
          </a:xfrm>
        </p:grpSpPr>
        <p:pic>
          <p:nvPicPr>
            <p:cNvPr id="49"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1041" y="1419925"/>
              <a:ext cx="2145282" cy="1975083"/>
            </a:xfrm>
            <a:prstGeom prst="rect">
              <a:avLst/>
            </a:prstGeom>
          </p:spPr>
        </p:pic>
        <p:pic>
          <p:nvPicPr>
            <p:cNvPr id="50" name="図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3687" y="1497024"/>
              <a:ext cx="1981299" cy="1340239"/>
            </a:xfrm>
            <a:prstGeom prst="rect">
              <a:avLst/>
            </a:prstGeom>
          </p:spPr>
        </p:pic>
      </p:grpSp>
      <p:sp>
        <p:nvSpPr>
          <p:cNvPr id="52" name="正方形/長方形 51"/>
          <p:cNvSpPr/>
          <p:nvPr/>
        </p:nvSpPr>
        <p:spPr>
          <a:xfrm>
            <a:off x="5660519" y="3570798"/>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④</a:t>
            </a:r>
          </a:p>
        </p:txBody>
      </p:sp>
      <p:sp>
        <p:nvSpPr>
          <p:cNvPr id="53" name="正方形/長方形 52"/>
          <p:cNvSpPr/>
          <p:nvPr/>
        </p:nvSpPr>
        <p:spPr>
          <a:xfrm>
            <a:off x="5627507" y="1309308"/>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②</a:t>
            </a:r>
          </a:p>
        </p:txBody>
      </p:sp>
      <p:sp>
        <p:nvSpPr>
          <p:cNvPr id="61" name="山形 60"/>
          <p:cNvSpPr/>
          <p:nvPr/>
        </p:nvSpPr>
        <p:spPr>
          <a:xfrm>
            <a:off x="6307711" y="1544966"/>
            <a:ext cx="2372919" cy="379592"/>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nSpc>
                <a:spcPct val="150000"/>
              </a:lnSpc>
            </a:pPr>
            <a:r>
              <a:rPr kumimoji="1" lang="en-US" altLang="ja-JP" sz="1292" b="1"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Geppo</a:t>
            </a: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にログイン</a:t>
            </a:r>
          </a:p>
        </p:txBody>
      </p:sp>
      <p:sp>
        <p:nvSpPr>
          <p:cNvPr id="62" name="山形 61"/>
          <p:cNvSpPr/>
          <p:nvPr/>
        </p:nvSpPr>
        <p:spPr>
          <a:xfrm>
            <a:off x="6307712" y="3851777"/>
            <a:ext cx="1000604" cy="377554"/>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nSpc>
                <a:spcPct val="150000"/>
              </a:lnSpc>
            </a:pP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回答する</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5" name="テキスト ボックス 64"/>
          <p:cNvSpPr txBox="1"/>
          <p:nvPr/>
        </p:nvSpPr>
        <p:spPr>
          <a:xfrm>
            <a:off x="5955078" y="1962853"/>
            <a:ext cx="3017190" cy="664093"/>
          </a:xfrm>
          <a:prstGeom prst="rect">
            <a:avLst/>
          </a:prstGeom>
          <a:noFill/>
        </p:spPr>
        <p:txBody>
          <a:bodyPr wrap="square" rtlCol="0">
            <a:spAutoFit/>
          </a:bodyPr>
          <a:lstStyle/>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「従業員番号」と「生年月日」を入力してください。</a:t>
            </a:r>
          </a:p>
        </p:txBody>
      </p:sp>
      <p:sp>
        <p:nvSpPr>
          <p:cNvPr id="66" name="テキスト ボックス 65"/>
          <p:cNvSpPr txBox="1"/>
          <p:nvPr/>
        </p:nvSpPr>
        <p:spPr>
          <a:xfrm>
            <a:off x="5944658" y="4199335"/>
            <a:ext cx="3177798" cy="1260666"/>
          </a:xfrm>
          <a:prstGeom prst="rect">
            <a:avLst/>
          </a:prstGeom>
          <a:noFill/>
        </p:spPr>
        <p:txBody>
          <a:bodyPr wrap="square" rtlCol="0">
            <a:spAutoFit/>
          </a:bodyPr>
          <a:lstStyle/>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「回答を始める」から回答してください。</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「回答を送信」をタップすると完了です。</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4" name="正方形/長方形 83"/>
          <p:cNvSpPr/>
          <p:nvPr/>
        </p:nvSpPr>
        <p:spPr>
          <a:xfrm>
            <a:off x="1814229" y="3584339"/>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③</a:t>
            </a:r>
          </a:p>
        </p:txBody>
      </p:sp>
      <p:sp>
        <p:nvSpPr>
          <p:cNvPr id="88" name="テキスト ボックス 87"/>
          <p:cNvSpPr txBox="1"/>
          <p:nvPr/>
        </p:nvSpPr>
        <p:spPr>
          <a:xfrm>
            <a:off x="104205" y="1138568"/>
            <a:ext cx="8907775" cy="319639"/>
          </a:xfrm>
          <a:prstGeom prst="rect">
            <a:avLst/>
          </a:prstGeom>
          <a:noFill/>
        </p:spPr>
        <p:txBody>
          <a:bodyPr wrap="square" rtlCol="0" anchor="t">
            <a:spAutoFit/>
          </a:bodyPr>
          <a:lstStyle/>
          <a:p>
            <a:pPr algn="ctr"/>
            <a:r>
              <a:rPr lang="ja-JP" altLang="en-US" sz="1477" b="1">
                <a:latin typeface="メイリオ" panose="020B0604030504040204" pitchFamily="50" charset="-128"/>
                <a:ea typeface="メイリオ" panose="020B0604030504040204" pitchFamily="50" charset="-128"/>
                <a:cs typeface="Meiryo UI" panose="020B0604030504040204" pitchFamily="50" charset="-128"/>
              </a:rPr>
              <a:t>組織に関する質問を行うことで、組織の状態を可視化し、課題解決に導くためのアンケートです！</a:t>
            </a:r>
            <a:endParaRPr lang="ja-JP" altLang="en-US" sz="1477" b="1">
              <a:solidFill>
                <a:srgbClr val="37474F"/>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9" name="山形 88"/>
          <p:cNvSpPr/>
          <p:nvPr/>
        </p:nvSpPr>
        <p:spPr>
          <a:xfrm>
            <a:off x="2434768" y="3859210"/>
            <a:ext cx="3307916" cy="484331"/>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組織サーベイの「</a:t>
            </a:r>
            <a:r>
              <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コードを表示」して</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スマートフォンで</a:t>
            </a:r>
            <a:r>
              <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コードを読み取る</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2" name="テキスト ボックス 91"/>
          <p:cNvSpPr txBox="1"/>
          <p:nvPr/>
        </p:nvSpPr>
        <p:spPr>
          <a:xfrm>
            <a:off x="2122828" y="4257415"/>
            <a:ext cx="3461157" cy="365806"/>
          </a:xfrm>
          <a:prstGeom prst="rect">
            <a:avLst/>
          </a:prstGeom>
          <a:noFill/>
        </p:spPr>
        <p:txBody>
          <a:bodyPr wrap="square" rtlCol="0">
            <a:spAutoFit/>
          </a:bodyPr>
          <a:lstStyle/>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ご自身のスマートフォンをご利用ください。</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7" name="グループ化 6"/>
          <p:cNvGrpSpPr/>
          <p:nvPr/>
        </p:nvGrpSpPr>
        <p:grpSpPr>
          <a:xfrm>
            <a:off x="2175711" y="1941884"/>
            <a:ext cx="3555415" cy="1198533"/>
            <a:chOff x="2462169" y="1979551"/>
            <a:chExt cx="3851700" cy="1298411"/>
          </a:xfrm>
        </p:grpSpPr>
        <p:sp>
          <p:nvSpPr>
            <p:cNvPr id="63" name="テキスト ボックス 62"/>
            <p:cNvSpPr txBox="1"/>
            <p:nvPr/>
          </p:nvSpPr>
          <p:spPr>
            <a:xfrm>
              <a:off x="2462169" y="1979551"/>
              <a:ext cx="3851700" cy="1298411"/>
            </a:xfrm>
            <a:prstGeom prst="rect">
              <a:avLst/>
            </a:prstGeom>
            <a:noFill/>
          </p:spPr>
          <p:txBody>
            <a:bodyPr wrap="square" rtlCol="0">
              <a:spAutoFit/>
            </a:bodyPr>
            <a:lstStyle/>
            <a:p>
              <a:pPr>
                <a:lnSpc>
                  <a:spcPct val="150000"/>
                </a:lnSpc>
              </a:pP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※PC</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Google Chrome</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）の場合</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　１</a:t>
              </a:r>
              <a:r>
                <a:rPr kumimoji="1" lang="en-US" altLang="ja-JP" sz="1200">
                  <a:latin typeface="メイリオ" panose="020B0604030504040204" pitchFamily="50" charset="-128"/>
                  <a:ea typeface="メイリオ" panose="020B0604030504040204" pitchFamily="50" charset="-128"/>
                  <a:cs typeface="Meiryo UI" panose="020B0604030504040204" pitchFamily="50" charset="-128"/>
                </a:rPr>
                <a:t>. Google Chrome</a:t>
              </a: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の設定 　 をクリック</a:t>
              </a:r>
              <a:endParaRPr kumimoji="1" lang="en-US" altLang="ja-JP" sz="120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　２</a:t>
              </a:r>
              <a:r>
                <a:rPr kumimoji="1" lang="en-US" altLang="ja-JP" sz="120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「新しいシークレットウィンドウ」</a:t>
              </a:r>
            </a:p>
            <a:p>
              <a:pPr>
                <a:lnSpc>
                  <a:spcPct val="150000"/>
                </a:lnSpc>
              </a:pP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　３</a:t>
              </a:r>
              <a:r>
                <a:rPr kumimoji="1" lang="en-US" altLang="ja-JP" sz="120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ログイン</a:t>
              </a:r>
              <a:r>
                <a:rPr kumimoji="1" lang="en-US" altLang="ja-JP" sz="1200">
                  <a:latin typeface="メイリオ" panose="020B0604030504040204" pitchFamily="50" charset="-128"/>
                  <a:ea typeface="メイリオ" panose="020B0604030504040204" pitchFamily="50" charset="-128"/>
                  <a:cs typeface="Meiryo UI" panose="020B0604030504040204" pitchFamily="50" charset="-128"/>
                </a:rPr>
                <a:t>URL</a:t>
              </a:r>
              <a:r>
                <a:rPr kumimoji="1" lang="ja-JP" altLang="en-US" sz="1200">
                  <a:latin typeface="メイリオ" panose="020B0604030504040204" pitchFamily="50" charset="-128"/>
                  <a:ea typeface="メイリオ" panose="020B0604030504040204" pitchFamily="50" charset="-128"/>
                  <a:cs typeface="Meiryo UI" panose="020B0604030504040204" pitchFamily="50" charset="-128"/>
                </a:rPr>
                <a:t>を入力</a:t>
              </a:r>
            </a:p>
          </p:txBody>
        </p:sp>
        <p:pic>
          <p:nvPicPr>
            <p:cNvPr id="95" name="図 94"/>
            <p:cNvPicPr>
              <a:picLocks noChangeAspect="1"/>
            </p:cNvPicPr>
            <p:nvPr/>
          </p:nvPicPr>
          <p:blipFill>
            <a:blip r:embed="rId11"/>
            <a:stretch>
              <a:fillRect/>
            </a:stretch>
          </p:blipFill>
          <p:spPr>
            <a:xfrm>
              <a:off x="4756502" y="2347662"/>
              <a:ext cx="226631" cy="278929"/>
            </a:xfrm>
            <a:prstGeom prst="rect">
              <a:avLst/>
            </a:prstGeom>
            <a:ln w="15875">
              <a:noFill/>
            </a:ln>
          </p:spPr>
        </p:pic>
      </p:grpSp>
      <p:sp>
        <p:nvSpPr>
          <p:cNvPr id="9" name="正方形/長方形 8"/>
          <p:cNvSpPr/>
          <p:nvPr/>
        </p:nvSpPr>
        <p:spPr>
          <a:xfrm>
            <a:off x="2149214" y="4554844"/>
            <a:ext cx="3960970" cy="775725"/>
          </a:xfrm>
          <a:prstGeom prst="rect">
            <a:avLst/>
          </a:prstGeom>
        </p:spPr>
        <p:txBody>
          <a:bodyPr wrap="square">
            <a:spAutoFit/>
          </a:bodyPr>
          <a:lstStyle/>
          <a:p>
            <a:pPr>
              <a:lnSpc>
                <a:spcPct val="150000"/>
              </a:lnSpc>
            </a:pPr>
            <a:r>
              <a:rPr kumimoji="1" lang="en-US" altLang="ja-JP" sz="1015">
                <a:latin typeface="メイリオ" panose="020B0604030504040204" pitchFamily="50" charset="-128"/>
                <a:ea typeface="メイリオ" panose="020B0604030504040204" pitchFamily="50" charset="-128"/>
                <a:cs typeface="Meiryo UI" panose="020B0604030504040204" pitchFamily="50" charset="-128"/>
              </a:rPr>
              <a:t>※ iPhone</a:t>
            </a:r>
            <a:r>
              <a:rPr kumimoji="1" lang="ja-JP" altLang="en-US" sz="1015">
                <a:latin typeface="メイリオ" panose="020B0604030504040204" pitchFamily="50" charset="-128"/>
                <a:ea typeface="メイリオ" panose="020B0604030504040204" pitchFamily="50" charset="-128"/>
                <a:cs typeface="Meiryo UI" panose="020B0604030504040204" pitchFamily="50" charset="-128"/>
              </a:rPr>
              <a:t>は、カメラ機能から読み取れます。</a:t>
            </a:r>
            <a:br>
              <a:rPr kumimoji="1" lang="en-US" altLang="ja-JP" sz="1015">
                <a:latin typeface="メイリオ" panose="020B0604030504040204" pitchFamily="50" charset="-128"/>
                <a:ea typeface="メイリオ" panose="020B0604030504040204" pitchFamily="50" charset="-128"/>
                <a:cs typeface="Meiryo UI" panose="020B0604030504040204" pitchFamily="50" charset="-128"/>
              </a:rPr>
            </a:br>
            <a:r>
              <a:rPr kumimoji="1" lang="ja-JP" altLang="en-US" sz="1015">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1015">
                <a:latin typeface="メイリオ" panose="020B0604030504040204" pitchFamily="50" charset="-128"/>
                <a:ea typeface="メイリオ" panose="020B0604030504040204" pitchFamily="50" charset="-128"/>
                <a:cs typeface="Meiryo UI" panose="020B0604030504040204" pitchFamily="50" charset="-128"/>
              </a:rPr>
              <a:t>Android</a:t>
            </a:r>
            <a:r>
              <a:rPr kumimoji="1" lang="ja-JP" altLang="en-US" sz="1015">
                <a:latin typeface="メイリオ" panose="020B0604030504040204" pitchFamily="50" charset="-128"/>
                <a:ea typeface="メイリオ" panose="020B0604030504040204" pitchFamily="50" charset="-128"/>
                <a:cs typeface="Meiryo UI" panose="020B0604030504040204" pitchFamily="50" charset="-128"/>
              </a:rPr>
              <a:t>は、</a:t>
            </a:r>
            <a:r>
              <a:rPr kumimoji="1" lang="en-US" altLang="ja-JP" sz="1015">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015">
                <a:latin typeface="メイリオ" panose="020B0604030504040204" pitchFamily="50" charset="-128"/>
                <a:ea typeface="メイリオ" panose="020B0604030504040204" pitchFamily="50" charset="-128"/>
                <a:cs typeface="Meiryo UI" panose="020B0604030504040204" pitchFamily="50" charset="-128"/>
              </a:rPr>
              <a:t>コードが読み取れるアプリをご利用ください。</a:t>
            </a:r>
            <a:endParaRPr kumimoji="1" lang="en-US" altLang="ja-JP" sz="1015">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54" name="表 53">
            <a:extLst>
              <a:ext uri="{FF2B5EF4-FFF2-40B4-BE49-F238E27FC236}">
                <a16:creationId xmlns:a16="http://schemas.microsoft.com/office/drawing/2014/main" id="{F72E73C0-6C19-4C15-A31B-931FC3159D77}"/>
              </a:ext>
            </a:extLst>
          </p:cNvPr>
          <p:cNvGraphicFramePr>
            <a:graphicFrameLocks noGrp="1"/>
          </p:cNvGraphicFramePr>
          <p:nvPr>
            <p:extLst>
              <p:ext uri="{D42A27DB-BD31-4B8C-83A1-F6EECF244321}">
                <p14:modId xmlns:p14="http://schemas.microsoft.com/office/powerpoint/2010/main" val="1668967295"/>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en-US" altLang="ja-JP" sz="900" b="1">
                          <a:solidFill>
                            <a:schemeClr val="bg1"/>
                          </a:solidFill>
                        </a:rPr>
                        <a:t>QR</a:t>
                      </a:r>
                      <a:r>
                        <a:rPr kumimoji="1" lang="ja-JP" altLang="en-US" sz="900" b="1">
                          <a:solidFill>
                            <a:schemeClr val="bg1"/>
                          </a:solidFill>
                        </a:rPr>
                        <a:t>コード回答</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435456623"/>
                  </a:ext>
                </a:extLst>
              </a:tr>
            </a:tbl>
          </a:graphicData>
        </a:graphic>
      </p:graphicFrame>
      <p:sp>
        <p:nvSpPr>
          <p:cNvPr id="55" name="正方形/長方形 54">
            <a:extLst>
              <a:ext uri="{FF2B5EF4-FFF2-40B4-BE49-F238E27FC236}">
                <a16:creationId xmlns:a16="http://schemas.microsoft.com/office/drawing/2014/main" id="{24EE81E1-E66A-40EB-82A2-14EBE4D56EFE}"/>
              </a:ext>
            </a:extLst>
          </p:cNvPr>
          <p:cNvSpPr/>
          <p:nvPr/>
        </p:nvSpPr>
        <p:spPr>
          <a:xfrm>
            <a:off x="7675268" y="385073"/>
            <a:ext cx="1472650" cy="4401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200" b="1" i="0" u="none" strike="noStrike" cap="none" spc="0" normalizeH="0" baseline="0">
                <a:ln>
                  <a:noFill/>
                </a:ln>
                <a:solidFill>
                  <a:srgbClr val="FFFFFF"/>
                </a:solidFill>
                <a:effectLst/>
                <a:uFillTx/>
                <a:latin typeface="+mn-lt"/>
                <a:ea typeface="+mn-ea"/>
                <a:cs typeface="+mn-cs"/>
                <a:sym typeface="ヒラギノ角ゴ ProN W3"/>
              </a:rPr>
              <a:t>PC</a:t>
            </a:r>
            <a:r>
              <a:rPr kumimoji="0" lang="ja-JP" altLang="en-US" sz="2200" b="1" i="0" u="none" strike="noStrike" cap="none" spc="0" normalizeH="0" baseline="0">
                <a:ln>
                  <a:noFill/>
                </a:ln>
                <a:solidFill>
                  <a:srgbClr val="FFFFFF"/>
                </a:solidFill>
                <a:effectLst/>
                <a:uFillTx/>
                <a:latin typeface="+mn-lt"/>
                <a:ea typeface="+mn-ea"/>
                <a:cs typeface="+mn-cs"/>
                <a:sym typeface="ヒラギノ角ゴ ProN W3"/>
              </a:rPr>
              <a:t>利用</a:t>
            </a:r>
          </a:p>
        </p:txBody>
      </p:sp>
    </p:spTree>
    <p:extLst>
      <p:ext uri="{BB962C8B-B14F-4D97-AF65-F5344CB8AC3E}">
        <p14:creationId xmlns:p14="http://schemas.microsoft.com/office/powerpoint/2010/main" val="359756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DADA61-BCB3-470A-823B-E3D0072D3F85}"/>
              </a:ext>
            </a:extLst>
          </p:cNvPr>
          <p:cNvPicPr>
            <a:picLocks noChangeAspect="1"/>
          </p:cNvPicPr>
          <p:nvPr/>
        </p:nvPicPr>
        <p:blipFill rotWithShape="1">
          <a:blip r:embed="rId2"/>
          <a:srcRect l="9391" r="9538"/>
          <a:stretch/>
        </p:blipFill>
        <p:spPr>
          <a:xfrm>
            <a:off x="129509" y="1293241"/>
            <a:ext cx="7413063" cy="514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正方形/長方形 5">
            <a:extLst>
              <a:ext uri="{FF2B5EF4-FFF2-40B4-BE49-F238E27FC236}">
                <a16:creationId xmlns:a16="http://schemas.microsoft.com/office/drawing/2014/main" id="{3677E7B5-CD56-4211-AFE0-410FB6E13890}"/>
              </a:ext>
            </a:extLst>
          </p:cNvPr>
          <p:cNvSpPr/>
          <p:nvPr/>
        </p:nvSpPr>
        <p:spPr>
          <a:xfrm>
            <a:off x="-295177" y="424012"/>
            <a:ext cx="3317126" cy="596589"/>
          </a:xfrm>
          <a:prstGeom prst="rect">
            <a:avLst/>
          </a:prstGeom>
          <a:noFill/>
        </p:spPr>
        <p:txBody>
          <a:bodyPr wrap="square" lIns="84406" tIns="42203" rIns="84406" bIns="42203">
            <a:spAutoFit/>
          </a:bodyPr>
          <a:lstStyle/>
          <a:p>
            <a:pPr algn="ct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説明シート</a:t>
            </a:r>
          </a:p>
        </p:txBody>
      </p:sp>
      <p:sp>
        <p:nvSpPr>
          <p:cNvPr id="7" name="テキスト ボックス 6">
            <a:extLst>
              <a:ext uri="{FF2B5EF4-FFF2-40B4-BE49-F238E27FC236}">
                <a16:creationId xmlns:a16="http://schemas.microsoft.com/office/drawing/2014/main" id="{A36E90B6-DA4E-4816-A889-F2AAEECB0D97}"/>
              </a:ext>
            </a:extLst>
          </p:cNvPr>
          <p:cNvSpPr txBox="1"/>
          <p:nvPr/>
        </p:nvSpPr>
        <p:spPr>
          <a:xfrm>
            <a:off x="2740596" y="421260"/>
            <a:ext cx="4626707" cy="688843"/>
          </a:xfrm>
          <a:prstGeom prst="rect">
            <a:avLst/>
          </a:prstGeom>
          <a:noFill/>
        </p:spPr>
        <p:txBody>
          <a:bodyPr wrap="square" rtlCol="0">
            <a:spAutoFit/>
          </a:bodyPr>
          <a:lstStyle/>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社員向け</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コード回答のリーフレットは</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2</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枚あります。</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１枚は</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PC</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用、</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1</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枚はスマートフォン用です。（修正可）</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ご利用の端末に合わせてお使いください。</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線吹き出し 1 (枠付き) 15">
            <a:extLst>
              <a:ext uri="{FF2B5EF4-FFF2-40B4-BE49-F238E27FC236}">
                <a16:creationId xmlns:a16="http://schemas.microsoft.com/office/drawing/2014/main" id="{1EDBB5ED-CEA4-40CC-8C42-2F5D0D0377E1}"/>
              </a:ext>
            </a:extLst>
          </p:cNvPr>
          <p:cNvSpPr/>
          <p:nvPr/>
        </p:nvSpPr>
        <p:spPr>
          <a:xfrm>
            <a:off x="5335937" y="4718947"/>
            <a:ext cx="3685895" cy="1717794"/>
          </a:xfrm>
          <a:prstGeom prst="borderCallout1">
            <a:avLst>
              <a:gd name="adj1" fmla="val 99729"/>
              <a:gd name="adj2" fmla="val -505"/>
              <a:gd name="adj3" fmla="val 17148"/>
              <a:gd name="adj4" fmla="val -43926"/>
            </a:avLst>
          </a:prstGeom>
          <a:solidFill>
            <a:schemeClr val="bg1"/>
          </a:solid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57">
                <a:solidFill>
                  <a:schemeClr val="tx1"/>
                </a:solidFill>
                <a:latin typeface="メイリオ" panose="020B0604030504040204" pitchFamily="50" charset="-128"/>
                <a:ea typeface="メイリオ" panose="020B0604030504040204" pitchFamily="50" charset="-128"/>
              </a:rPr>
              <a:t>企業認証コードを記入してください。</a:t>
            </a:r>
            <a:endParaRPr kumimoji="1" lang="en-US" altLang="ja-JP" sz="1557">
              <a:solidFill>
                <a:schemeClr val="tx1"/>
              </a:solidFill>
              <a:latin typeface="メイリオ" panose="020B0604030504040204" pitchFamily="50" charset="-128"/>
              <a:ea typeface="メイリオ" panose="020B0604030504040204" pitchFamily="50" charset="-128"/>
            </a:endParaRPr>
          </a:p>
          <a:p>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ja-JP" altLang="en-US" sz="1015">
                <a:solidFill>
                  <a:schemeClr val="tx1"/>
                </a:solidFill>
                <a:latin typeface="メイリオ" panose="020B0604030504040204" pitchFamily="50" charset="-128"/>
                <a:ea typeface="メイリオ" panose="020B0604030504040204" pitchFamily="50" charset="-128"/>
              </a:rPr>
              <a:t>企業認証コードは</a:t>
            </a:r>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サイドメニュー</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設定</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企業情報</a:t>
            </a:r>
            <a:r>
              <a:rPr kumimoji="1" lang="en-US" altLang="ja-JP" sz="1015">
                <a:solidFill>
                  <a:schemeClr val="tx1"/>
                </a:solidFill>
                <a:latin typeface="メイリオ" panose="020B0604030504040204" pitchFamily="50" charset="-128"/>
                <a:ea typeface="メイリオ" panose="020B0604030504040204" pitchFamily="50" charset="-128"/>
              </a:rPr>
              <a:t>】</a:t>
            </a:r>
          </a:p>
          <a:p>
            <a:r>
              <a:rPr kumimoji="1" lang="ja-JP" altLang="en-US" sz="1015">
                <a:solidFill>
                  <a:schemeClr val="tx1"/>
                </a:solidFill>
                <a:latin typeface="メイリオ" panose="020B0604030504040204" pitchFamily="50" charset="-128"/>
                <a:ea typeface="メイリオ" panose="020B0604030504040204" pitchFamily="50" charset="-128"/>
              </a:rPr>
              <a:t>からご確認いただけます。</a:t>
            </a:r>
            <a:endParaRPr kumimoji="1" lang="en-US" altLang="ja-JP" sz="1015">
              <a:solidFill>
                <a:schemeClr val="tx1"/>
              </a:solidFill>
              <a:latin typeface="メイリオ" panose="020B0604030504040204" pitchFamily="50" charset="-128"/>
              <a:ea typeface="メイリオ" panose="020B0604030504040204" pitchFamily="50" charset="-128"/>
            </a:endParaRPr>
          </a:p>
          <a:p>
            <a:br>
              <a:rPr kumimoji="1" lang="en-US" altLang="ja-JP" sz="1015">
                <a:solidFill>
                  <a:schemeClr val="tx1"/>
                </a:solidFill>
                <a:latin typeface="メイリオ" panose="020B0604030504040204" pitchFamily="50" charset="-128"/>
                <a:ea typeface="メイリオ" panose="020B0604030504040204" pitchFamily="50" charset="-128"/>
              </a:rPr>
            </a:b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企業情報画面の「</a:t>
            </a:r>
            <a:r>
              <a:rPr kumimoji="1" lang="ja-JP" altLang="en-US" sz="1015" b="1">
                <a:solidFill>
                  <a:schemeClr val="tx1"/>
                </a:solidFill>
                <a:latin typeface="メイリオ" panose="020B0604030504040204" pitchFamily="50" charset="-128"/>
                <a:ea typeface="メイリオ" panose="020B0604030504040204" pitchFamily="50" charset="-128"/>
              </a:rPr>
              <a:t>ログインページ</a:t>
            </a:r>
            <a:r>
              <a:rPr kumimoji="1" lang="ja-JP" altLang="en-US" sz="1015">
                <a:solidFill>
                  <a:schemeClr val="tx1"/>
                </a:solidFill>
                <a:latin typeface="メイリオ" panose="020B0604030504040204" pitchFamily="50" charset="-128"/>
                <a:ea typeface="メイリオ" panose="020B0604030504040204" pitchFamily="50" charset="-128"/>
              </a:rPr>
              <a:t>」と記載されている</a:t>
            </a:r>
            <a:r>
              <a:rPr kumimoji="1" lang="en-US" altLang="ja-JP" sz="1015">
                <a:solidFill>
                  <a:schemeClr val="tx1"/>
                </a:solidFill>
                <a:latin typeface="メイリオ" panose="020B0604030504040204" pitchFamily="50" charset="-128"/>
                <a:ea typeface="メイリオ" panose="020B0604030504040204" pitchFamily="50" charset="-128"/>
              </a:rPr>
              <a:t>URL</a:t>
            </a:r>
            <a:r>
              <a:rPr kumimoji="1" lang="ja-JP" altLang="en-US" sz="1015">
                <a:solidFill>
                  <a:schemeClr val="tx1"/>
                </a:solidFill>
                <a:latin typeface="メイリオ" panose="020B0604030504040204" pitchFamily="50" charset="-128"/>
                <a:ea typeface="メイリオ" panose="020B0604030504040204" pitchFamily="50" charset="-128"/>
              </a:rPr>
              <a:t>と同じものになります。</a:t>
            </a:r>
          </a:p>
        </p:txBody>
      </p:sp>
      <p:sp>
        <p:nvSpPr>
          <p:cNvPr id="9" name="正方形/長方形 8">
            <a:extLst>
              <a:ext uri="{FF2B5EF4-FFF2-40B4-BE49-F238E27FC236}">
                <a16:creationId xmlns:a16="http://schemas.microsoft.com/office/drawing/2014/main" id="{6A7C6954-DE87-4BD3-9FA3-8582CE7820C0}"/>
              </a:ext>
            </a:extLst>
          </p:cNvPr>
          <p:cNvSpPr/>
          <p:nvPr/>
        </p:nvSpPr>
        <p:spPr>
          <a:xfrm>
            <a:off x="2719394" y="4546158"/>
            <a:ext cx="1010790" cy="506336"/>
          </a:xfrm>
          <a:prstGeom prst="rect">
            <a:avLst/>
          </a:prstGeom>
          <a:no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sp>
        <p:nvSpPr>
          <p:cNvPr id="10" name="線吹き出し 1 (枠付き) 15">
            <a:extLst>
              <a:ext uri="{FF2B5EF4-FFF2-40B4-BE49-F238E27FC236}">
                <a16:creationId xmlns:a16="http://schemas.microsoft.com/office/drawing/2014/main" id="{C63DEB62-E22A-4A8E-90D9-F0A6D549B074}"/>
              </a:ext>
            </a:extLst>
          </p:cNvPr>
          <p:cNvSpPr/>
          <p:nvPr/>
        </p:nvSpPr>
        <p:spPr>
          <a:xfrm>
            <a:off x="5306579" y="1255495"/>
            <a:ext cx="3685895" cy="1285977"/>
          </a:xfrm>
          <a:prstGeom prst="borderCallout1">
            <a:avLst>
              <a:gd name="adj1" fmla="val 602"/>
              <a:gd name="adj2" fmla="val -107"/>
              <a:gd name="adj3" fmla="val 155070"/>
              <a:gd name="adj4" fmla="val -62245"/>
            </a:avLst>
          </a:prstGeom>
          <a:solidFill>
            <a:schemeClr val="bg1"/>
          </a:solid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557">
                <a:solidFill>
                  <a:schemeClr val="tx1"/>
                </a:solidFill>
                <a:latin typeface="メイリオ" panose="020B0604030504040204" pitchFamily="50" charset="-128"/>
                <a:ea typeface="メイリオ" panose="020B0604030504040204" pitchFamily="50" charset="-128"/>
              </a:rPr>
              <a:t>QR</a:t>
            </a:r>
            <a:r>
              <a:rPr kumimoji="1" lang="ja-JP" altLang="en-US" sz="1557">
                <a:solidFill>
                  <a:schemeClr val="tx1"/>
                </a:solidFill>
                <a:latin typeface="メイリオ" panose="020B0604030504040204" pitchFamily="50" charset="-128"/>
                <a:ea typeface="メイリオ" panose="020B0604030504040204" pitchFamily="50" charset="-128"/>
              </a:rPr>
              <a:t>コードを貼り付けてください。</a:t>
            </a:r>
            <a:endParaRPr kumimoji="1" lang="en-US" altLang="ja-JP" sz="1557">
              <a:solidFill>
                <a:schemeClr val="tx1"/>
              </a:solidFill>
              <a:latin typeface="メイリオ" panose="020B0604030504040204" pitchFamily="50" charset="-128"/>
              <a:ea typeface="メイリオ" panose="020B0604030504040204" pitchFamily="50" charset="-128"/>
            </a:endParaRPr>
          </a:p>
          <a:p>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en-US" altLang="ja-JP" sz="1015">
                <a:solidFill>
                  <a:schemeClr val="tx1"/>
                </a:solidFill>
                <a:latin typeface="メイリオ" panose="020B0604030504040204" pitchFamily="50" charset="-128"/>
                <a:ea typeface="メイリオ" panose="020B0604030504040204" pitchFamily="50" charset="-128"/>
              </a:rPr>
              <a:t>QR</a:t>
            </a:r>
            <a:r>
              <a:rPr kumimoji="1" lang="ja-JP" altLang="en-US" sz="1015">
                <a:solidFill>
                  <a:schemeClr val="tx1"/>
                </a:solidFill>
                <a:latin typeface="メイリオ" panose="020B0604030504040204" pitchFamily="50" charset="-128"/>
                <a:ea typeface="メイリオ" panose="020B0604030504040204" pitchFamily="50" charset="-128"/>
              </a:rPr>
              <a:t>コードは</a:t>
            </a:r>
            <a:endParaRPr kumimoji="1" lang="en-US" altLang="ja-JP" sz="1015">
              <a:solidFill>
                <a:schemeClr val="tx1"/>
              </a:solidFill>
              <a:latin typeface="メイリオ" panose="020B0604030504040204" pitchFamily="50" charset="-128"/>
              <a:ea typeface="メイリオ" panose="020B0604030504040204" pitchFamily="50" charset="-128"/>
            </a:endParaRPr>
          </a:p>
          <a:p>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サイドメニュー</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設定</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a:t>
            </a:r>
            <a:r>
              <a:rPr kumimoji="1" lang="en-US" altLang="ja-JP" sz="1015">
                <a:solidFill>
                  <a:schemeClr val="tx1"/>
                </a:solidFill>
                <a:latin typeface="メイリオ" panose="020B0604030504040204" pitchFamily="50" charset="-128"/>
                <a:ea typeface="メイリオ" panose="020B0604030504040204" pitchFamily="50" charset="-128"/>
              </a:rPr>
              <a:t>【</a:t>
            </a:r>
            <a:r>
              <a:rPr kumimoji="1" lang="ja-JP" altLang="en-US" sz="1015">
                <a:solidFill>
                  <a:schemeClr val="tx1"/>
                </a:solidFill>
                <a:latin typeface="メイリオ" panose="020B0604030504040204" pitchFamily="50" charset="-128"/>
                <a:ea typeface="メイリオ" panose="020B0604030504040204" pitchFamily="50" charset="-128"/>
              </a:rPr>
              <a:t>企業情報</a:t>
            </a:r>
            <a:r>
              <a:rPr kumimoji="1" lang="en-US" altLang="ja-JP" sz="1015">
                <a:solidFill>
                  <a:schemeClr val="tx1"/>
                </a:solidFill>
                <a:latin typeface="メイリオ" panose="020B0604030504040204" pitchFamily="50" charset="-128"/>
                <a:ea typeface="メイリオ" panose="020B0604030504040204" pitchFamily="50" charset="-128"/>
              </a:rPr>
              <a:t>】</a:t>
            </a:r>
          </a:p>
          <a:p>
            <a:r>
              <a:rPr kumimoji="1" lang="ja-JP" altLang="en-US" sz="1015">
                <a:solidFill>
                  <a:schemeClr val="tx1"/>
                </a:solidFill>
                <a:latin typeface="メイリオ" panose="020B0604030504040204" pitchFamily="50" charset="-128"/>
                <a:ea typeface="メイリオ" panose="020B0604030504040204" pitchFamily="50" charset="-128"/>
              </a:rPr>
              <a:t>からご確認いただけます。</a:t>
            </a:r>
            <a:endParaRPr kumimoji="1" lang="en-US" altLang="ja-JP" sz="1015">
              <a:solidFill>
                <a:schemeClr val="tx1"/>
              </a:solidFill>
              <a:latin typeface="メイリオ" panose="020B0604030504040204" pitchFamily="50" charset="-128"/>
              <a:ea typeface="メイリオ" panose="020B0604030504040204" pitchFamily="50" charset="-128"/>
            </a:endParaRPr>
          </a:p>
          <a:p>
            <a:endParaRPr kumimoji="1" lang="ja-JP" altLang="en-US" sz="1015">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BD602C8-79B0-4796-AE32-26D45B07F95C}"/>
              </a:ext>
            </a:extLst>
          </p:cNvPr>
          <p:cNvSpPr/>
          <p:nvPr/>
        </p:nvSpPr>
        <p:spPr>
          <a:xfrm>
            <a:off x="1922677" y="3227101"/>
            <a:ext cx="1113951" cy="1231552"/>
          </a:xfrm>
          <a:prstGeom prst="rect">
            <a:avLst/>
          </a:prstGeom>
          <a:noFill/>
          <a:ln w="57150">
            <a:solidFill>
              <a:srgbClr val="EB4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aphicFrame>
        <p:nvGraphicFramePr>
          <p:cNvPr id="13" name="表 12">
            <a:extLst>
              <a:ext uri="{FF2B5EF4-FFF2-40B4-BE49-F238E27FC236}">
                <a16:creationId xmlns:a16="http://schemas.microsoft.com/office/drawing/2014/main" id="{9C8C6C4F-AE83-4890-8B2B-4A4E4E3DE540}"/>
              </a:ext>
            </a:extLst>
          </p:cNvPr>
          <p:cNvGraphicFramePr>
            <a:graphicFrameLocks noGrp="1"/>
          </p:cNvGraphicFramePr>
          <p:nvPr>
            <p:extLst>
              <p:ext uri="{D42A27DB-BD31-4B8C-83A1-F6EECF244321}">
                <p14:modId xmlns:p14="http://schemas.microsoft.com/office/powerpoint/2010/main" val="1668967295"/>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en-US" altLang="ja-JP" sz="900" b="1">
                          <a:solidFill>
                            <a:schemeClr val="bg1"/>
                          </a:solidFill>
                        </a:rPr>
                        <a:t>QR</a:t>
                      </a:r>
                      <a:r>
                        <a:rPr kumimoji="1" lang="ja-JP" altLang="en-US" sz="900" b="1">
                          <a:solidFill>
                            <a:schemeClr val="bg1"/>
                          </a:solidFill>
                        </a:rPr>
                        <a:t>コード回答</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435456623"/>
                  </a:ext>
                </a:extLst>
              </a:tr>
            </a:tbl>
          </a:graphicData>
        </a:graphic>
      </p:graphicFrame>
      <p:sp>
        <p:nvSpPr>
          <p:cNvPr id="14" name="正方形/長方形 13">
            <a:extLst>
              <a:ext uri="{FF2B5EF4-FFF2-40B4-BE49-F238E27FC236}">
                <a16:creationId xmlns:a16="http://schemas.microsoft.com/office/drawing/2014/main" id="{FD00BACC-2047-430A-904A-39C06580015A}"/>
              </a:ext>
            </a:extLst>
          </p:cNvPr>
          <p:cNvSpPr/>
          <p:nvPr/>
        </p:nvSpPr>
        <p:spPr>
          <a:xfrm>
            <a:off x="7675268" y="399949"/>
            <a:ext cx="1472650" cy="41036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1" i="0" u="none" strike="noStrike" cap="none" spc="0" normalizeH="0" baseline="0">
                <a:ln>
                  <a:noFill/>
                </a:ln>
                <a:solidFill>
                  <a:srgbClr val="FFFFFF"/>
                </a:solidFill>
                <a:effectLst/>
                <a:uFillTx/>
                <a:latin typeface="+mn-lt"/>
                <a:ea typeface="+mn-ea"/>
                <a:cs typeface="+mn-cs"/>
                <a:sym typeface="ヒラギノ角ゴ ProN W3"/>
              </a:rPr>
              <a:t>スマホ利用</a:t>
            </a:r>
          </a:p>
        </p:txBody>
      </p:sp>
    </p:spTree>
    <p:extLst>
      <p:ext uri="{BB962C8B-B14F-4D97-AF65-F5344CB8AC3E}">
        <p14:creationId xmlns:p14="http://schemas.microsoft.com/office/powerpoint/2010/main" val="99699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33052" y="1324120"/>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①</a:t>
            </a:r>
          </a:p>
        </p:txBody>
      </p:sp>
      <p:sp>
        <p:nvSpPr>
          <p:cNvPr id="93" name="正方形/長方形 92"/>
          <p:cNvSpPr/>
          <p:nvPr/>
        </p:nvSpPr>
        <p:spPr>
          <a:xfrm>
            <a:off x="2236867" y="5081670"/>
            <a:ext cx="6812078" cy="1461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latin typeface="メイリオ" panose="020B0604030504040204" pitchFamily="50" charset="-128"/>
              <a:ea typeface="メイリオ" panose="020B0604030504040204" pitchFamily="50" charset="-128"/>
            </a:endParaRPr>
          </a:p>
        </p:txBody>
      </p:sp>
      <p:pic>
        <p:nvPicPr>
          <p:cNvPr id="10"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81" y="445154"/>
            <a:ext cx="1838978" cy="612993"/>
          </a:xfrm>
          <a:prstGeom prst="rect">
            <a:avLst/>
          </a:prstGeom>
        </p:spPr>
      </p:pic>
      <p:sp>
        <p:nvSpPr>
          <p:cNvPr id="4" name="テキスト ボックス 3"/>
          <p:cNvSpPr txBox="1"/>
          <p:nvPr/>
        </p:nvSpPr>
        <p:spPr>
          <a:xfrm>
            <a:off x="4461101" y="795949"/>
            <a:ext cx="720002" cy="269304"/>
          </a:xfrm>
          <a:prstGeom prst="rect">
            <a:avLst/>
          </a:prstGeom>
          <a:noFill/>
        </p:spPr>
        <p:txBody>
          <a:bodyPr wrap="square" rtlCol="0">
            <a:spAutoFit/>
          </a:bodyPr>
          <a:lstStyle/>
          <a:p>
            <a:r>
              <a:rPr kumimoji="1" lang="ja-JP" altLang="en-US" sz="1150">
                <a:latin typeface="メイリオ" panose="020B0604030504040204" pitchFamily="50" charset="-128"/>
                <a:ea typeface="メイリオ" panose="020B0604030504040204" pitchFamily="50" charset="-128"/>
                <a:cs typeface="メイリオ" panose="020B0604030504040204" pitchFamily="50" charset="-128"/>
              </a:rPr>
              <a:t>とは</a:t>
            </a:r>
          </a:p>
        </p:txBody>
      </p:sp>
      <p:sp>
        <p:nvSpPr>
          <p:cNvPr id="18" name="正方形/長方形 17"/>
          <p:cNvSpPr/>
          <p:nvPr/>
        </p:nvSpPr>
        <p:spPr>
          <a:xfrm>
            <a:off x="190642" y="1543683"/>
            <a:ext cx="1918092" cy="3453538"/>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flipV="1">
            <a:off x="226889" y="1417695"/>
            <a:ext cx="869307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76554" y="5873263"/>
            <a:ext cx="1677260" cy="680262"/>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61617" y="5081671"/>
            <a:ext cx="2096343" cy="552008"/>
          </a:xfrm>
          <a:prstGeom prst="wedgeRoundRectCallout">
            <a:avLst>
              <a:gd name="adj1" fmla="val -12682"/>
              <a:gd name="adj2" fmla="val 8550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皆さんの回答を元に</a:t>
            </a:r>
            <a:br>
              <a:rPr lang="en-US" altLang="ja-JP"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sz="1015">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組織の課題解決に取り組みます。</a:t>
            </a:r>
            <a:endParaRPr lang="ja-JP" altLang="en-US" sz="1015">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8" name="グループ化 7"/>
          <p:cNvGrpSpPr/>
          <p:nvPr/>
        </p:nvGrpSpPr>
        <p:grpSpPr>
          <a:xfrm>
            <a:off x="2291459" y="5280287"/>
            <a:ext cx="6741364" cy="1301535"/>
            <a:chOff x="2493703" y="5426800"/>
            <a:chExt cx="7303144" cy="1409996"/>
          </a:xfrm>
        </p:grpSpPr>
        <p:sp>
          <p:nvSpPr>
            <p:cNvPr id="75" name="正方形/長方形 25"/>
            <p:cNvSpPr/>
            <p:nvPr/>
          </p:nvSpPr>
          <p:spPr>
            <a:xfrm>
              <a:off x="2493703" y="5813433"/>
              <a:ext cx="3557607" cy="970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「組織パフォーマンスの向上」を目的としたもので、組織の「強み」や「課題」を確認するために行う質問です。</a:t>
              </a:r>
            </a:p>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課題を見つけ、改善活動に繋げることを目的としたアンケートです。</a:t>
              </a:r>
            </a:p>
          </p:txBody>
        </p:sp>
        <p:grpSp>
          <p:nvGrpSpPr>
            <p:cNvPr id="5" name="グループ化 4"/>
            <p:cNvGrpSpPr/>
            <p:nvPr/>
          </p:nvGrpSpPr>
          <p:grpSpPr>
            <a:xfrm>
              <a:off x="2511168" y="5426800"/>
              <a:ext cx="7285679" cy="1409996"/>
              <a:chOff x="2511168" y="5426800"/>
              <a:chExt cx="7285679" cy="1409996"/>
            </a:xfrm>
          </p:grpSpPr>
          <p:sp>
            <p:nvSpPr>
              <p:cNvPr id="73" name="正方形/長方形 22"/>
              <p:cNvSpPr/>
              <p:nvPr/>
            </p:nvSpPr>
            <p:spPr>
              <a:xfrm>
                <a:off x="2511168" y="5719471"/>
                <a:ext cx="3498145" cy="10192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solidFill>
                    <a:srgbClr val="37474F"/>
                  </a:solidFill>
                  <a:latin typeface="メイリオ" panose="020B0604030504040204" pitchFamily="50" charset="-128"/>
                  <a:ea typeface="メイリオ" panose="020B0604030504040204" pitchFamily="50" charset="-128"/>
                </a:endParaRPr>
              </a:p>
            </p:txBody>
          </p:sp>
          <p:sp>
            <p:nvSpPr>
              <p:cNvPr id="74" name="正方形/長方形 24"/>
              <p:cNvSpPr/>
              <p:nvPr/>
            </p:nvSpPr>
            <p:spPr>
              <a:xfrm>
                <a:off x="3046778" y="5540020"/>
                <a:ext cx="1631126" cy="266652"/>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b="1">
                    <a:solidFill>
                      <a:schemeClr val="bg1"/>
                    </a:solidFill>
                    <a:latin typeface="メイリオ" panose="020B0604030504040204" pitchFamily="50" charset="-128"/>
                    <a:ea typeface="メイリオ" panose="020B0604030504040204" pitchFamily="50" charset="-128"/>
                    <a:cs typeface="HGMaruGothicMPRO" charset="-128"/>
                  </a:rPr>
                  <a:t>組織サーベイとは？</a:t>
                </a:r>
              </a:p>
            </p:txBody>
          </p:sp>
          <p:pic>
            <p:nvPicPr>
              <p:cNvPr id="76"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797" y="5473192"/>
                <a:ext cx="380590" cy="344686"/>
              </a:xfrm>
              <a:prstGeom prst="rect">
                <a:avLst/>
              </a:prstGeom>
            </p:spPr>
          </p:pic>
          <p:sp>
            <p:nvSpPr>
              <p:cNvPr id="79" name="正方形/長方形 25"/>
              <p:cNvSpPr/>
              <p:nvPr/>
            </p:nvSpPr>
            <p:spPr>
              <a:xfrm>
                <a:off x="4268301" y="5964190"/>
                <a:ext cx="2496283" cy="64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738">
                  <a:solidFill>
                    <a:srgbClr val="37474F"/>
                  </a:solidFill>
                  <a:latin typeface="メイリオ" panose="020B0604030504040204" pitchFamily="50" charset="-128"/>
                  <a:ea typeface="メイリオ" panose="020B0604030504040204" pitchFamily="50" charset="-128"/>
                  <a:cs typeface="HGMaruGothicMPRO" charset="-128"/>
                </a:endParaRPr>
              </a:p>
            </p:txBody>
          </p:sp>
          <p:sp>
            <p:nvSpPr>
              <p:cNvPr id="85" name="正方形/長方形 22"/>
              <p:cNvSpPr/>
              <p:nvPr/>
            </p:nvSpPr>
            <p:spPr>
              <a:xfrm>
                <a:off x="6096466" y="5719471"/>
                <a:ext cx="3645575" cy="10192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solidFill>
                    <a:srgbClr val="37474F"/>
                  </a:solidFill>
                  <a:latin typeface="メイリオ" panose="020B0604030504040204" pitchFamily="50" charset="-128"/>
                  <a:ea typeface="メイリオ" panose="020B0604030504040204" pitchFamily="50" charset="-128"/>
                </a:endParaRPr>
              </a:p>
            </p:txBody>
          </p:sp>
          <p:sp>
            <p:nvSpPr>
              <p:cNvPr id="86" name="正方形/長方形 24"/>
              <p:cNvSpPr/>
              <p:nvPr/>
            </p:nvSpPr>
            <p:spPr>
              <a:xfrm>
                <a:off x="6584996" y="5524880"/>
                <a:ext cx="1631127" cy="272674"/>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b="1">
                    <a:solidFill>
                      <a:schemeClr val="bg1"/>
                    </a:solidFill>
                    <a:latin typeface="メイリオ" panose="020B0604030504040204" pitchFamily="50" charset="-128"/>
                    <a:ea typeface="メイリオ" panose="020B0604030504040204" pitchFamily="50" charset="-128"/>
                    <a:cs typeface="HGMaruGothicMPRO" charset="-128"/>
                  </a:rPr>
                  <a:t>どんな質問？</a:t>
                </a:r>
              </a:p>
            </p:txBody>
          </p:sp>
          <p:sp>
            <p:nvSpPr>
              <p:cNvPr id="87" name="正方形/長方形 25"/>
              <p:cNvSpPr/>
              <p:nvPr/>
            </p:nvSpPr>
            <p:spPr>
              <a:xfrm>
                <a:off x="6096466" y="5707880"/>
                <a:ext cx="3700381" cy="1128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ご自身のことやご自身の所属する組織についての質問です。</a:t>
                </a:r>
                <a:r>
                  <a:rPr lang="en-US" altLang="ja-JP" sz="923">
                    <a:solidFill>
                      <a:srgbClr val="37474F"/>
                    </a:solidFill>
                    <a:latin typeface="メイリオ" panose="020B0604030504040204" pitchFamily="50" charset="-128"/>
                    <a:ea typeface="メイリオ" panose="020B0604030504040204" pitchFamily="50" charset="-128"/>
                    <a:cs typeface="HGMaruGothicMPRO" charset="-128"/>
                  </a:rPr>
                  <a:t>20</a:t>
                </a: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項目は選択式、</a:t>
                </a:r>
                <a:r>
                  <a:rPr lang="en-US" altLang="ja-JP" sz="923">
                    <a:solidFill>
                      <a:srgbClr val="37474F"/>
                    </a:solidFill>
                    <a:latin typeface="メイリオ" panose="020B0604030504040204" pitchFamily="50" charset="-128"/>
                    <a:ea typeface="メイリオ" panose="020B0604030504040204" pitchFamily="50" charset="-128"/>
                    <a:cs typeface="HGMaruGothicMPRO" charset="-128"/>
                  </a:rPr>
                  <a:t>1</a:t>
                </a:r>
                <a:r>
                  <a:rPr lang="ja-JP" altLang="en-US" sz="923">
                    <a:solidFill>
                      <a:srgbClr val="37474F"/>
                    </a:solidFill>
                    <a:latin typeface="メイリオ" panose="020B0604030504040204" pitchFamily="50" charset="-128"/>
                    <a:ea typeface="メイリオ" panose="020B0604030504040204" pitchFamily="50" charset="-128"/>
                    <a:cs typeface="HGMaruGothicMPRO" charset="-128"/>
                  </a:rPr>
                  <a:t>項目がフリーコメント入力で、所属会社に対する愛着や思い入れの度合い、経営、戦略、上司、同僚、働く環境、制度などの質問内容です。</a:t>
                </a:r>
                <a:endParaRPr lang="en-US" altLang="ja-JP" sz="923">
                  <a:solidFill>
                    <a:srgbClr val="37474F"/>
                  </a:solidFill>
                  <a:latin typeface="メイリオ" panose="020B0604030504040204" pitchFamily="50" charset="-128"/>
                  <a:ea typeface="メイリオ" panose="020B0604030504040204" pitchFamily="50" charset="-128"/>
                  <a:cs typeface="HGMaruGothicMPRO" charset="-128"/>
                </a:endParaRPr>
              </a:p>
            </p:txBody>
          </p:sp>
          <p:pic>
            <p:nvPicPr>
              <p:cNvPr id="80"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9424" y="5426800"/>
                <a:ext cx="263087" cy="359465"/>
              </a:xfrm>
              <a:prstGeom prst="rect">
                <a:avLst/>
              </a:prstGeom>
            </p:spPr>
          </p:pic>
        </p:grpSp>
      </p:grpSp>
      <p:sp>
        <p:nvSpPr>
          <p:cNvPr id="94" name="テキスト ボックス 93"/>
          <p:cNvSpPr txBox="1"/>
          <p:nvPr/>
        </p:nvSpPr>
        <p:spPr>
          <a:xfrm>
            <a:off x="2265869" y="5122833"/>
            <a:ext cx="1749476" cy="262829"/>
          </a:xfrm>
          <a:prstGeom prst="rect">
            <a:avLst/>
          </a:prstGeom>
          <a:noFill/>
        </p:spPr>
        <p:txBody>
          <a:bodyPr wrap="square" rtlCol="0">
            <a:spAutoFit/>
          </a:bodyPr>
          <a:lstStyle/>
          <a:p>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■組織サーベイについて</a:t>
            </a:r>
          </a:p>
        </p:txBody>
      </p:sp>
      <p:sp>
        <p:nvSpPr>
          <p:cNvPr id="43" name="テキスト ボックス 42"/>
          <p:cNvSpPr txBox="1"/>
          <p:nvPr/>
        </p:nvSpPr>
        <p:spPr>
          <a:xfrm>
            <a:off x="2179545" y="628005"/>
            <a:ext cx="2515548" cy="546945"/>
          </a:xfrm>
          <a:prstGeom prst="rect">
            <a:avLst/>
          </a:prstGeom>
          <a:noFill/>
        </p:spPr>
        <p:txBody>
          <a:bodyPr wrap="square" rtlCol="0">
            <a:spAutoFit/>
          </a:bodyPr>
          <a:lstStyle/>
          <a:p>
            <a:r>
              <a:rPr kumimoji="1" lang="ja-JP" altLang="en-US" sz="2954" b="1">
                <a:solidFill>
                  <a:srgbClr val="394A52"/>
                </a:solidFill>
                <a:latin typeface="メイリオ" panose="020B0604030504040204" pitchFamily="50" charset="-128"/>
                <a:ea typeface="メイリオ" panose="020B0604030504040204" pitchFamily="50" charset="-128"/>
                <a:cs typeface="メイリオ" panose="020B0604030504040204" pitchFamily="50" charset="-128"/>
              </a:rPr>
              <a:t>組織サーベイ</a:t>
            </a:r>
            <a:endParaRPr kumimoji="1" lang="en-US" altLang="ja-JP" sz="2954" b="1">
              <a:solidFill>
                <a:srgbClr val="394A5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70782" y="1653799"/>
            <a:ext cx="1734873" cy="3211941"/>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ご自身の組織に関する</a:t>
            </a:r>
            <a:r>
              <a:rPr kumimoji="1" lang="en-US" altLang="ja-JP" sz="1108" b="1">
                <a:latin typeface="メイリオ" panose="020B0604030504040204" pitchFamily="50" charset="-128"/>
                <a:ea typeface="メイリオ" panose="020B0604030504040204" pitchFamily="50" charset="-128"/>
                <a:cs typeface="Meiryo UI" panose="020B0604030504040204" pitchFamily="50" charset="-128"/>
              </a:rPr>
              <a:t>20</a:t>
            </a: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108" b="1">
                <a:latin typeface="メイリオ" panose="020B0604030504040204" pitchFamily="50" charset="-128"/>
                <a:ea typeface="メイリオ" panose="020B0604030504040204" pitchFamily="50" charset="-128"/>
                <a:cs typeface="Meiryo UI" panose="020B0604030504040204" pitchFamily="50" charset="-128"/>
              </a:rPr>
              <a:t>50</a:t>
            </a: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問の質問</a:t>
            </a:r>
            <a:endParaRPr kumimoji="1" lang="en-US" altLang="ja-JP" sz="1108" b="1">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8" b="1">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b="1">
                <a:latin typeface="メイリオ" panose="020B0604030504040204" pitchFamily="50" charset="-128"/>
                <a:ea typeface="メイリオ" panose="020B0604030504040204" pitchFamily="50" charset="-128"/>
                <a:cs typeface="Meiryo UI" panose="020B0604030504040204" pitchFamily="50" charset="-128"/>
              </a:rPr>
              <a:t>フリーコメント</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a:latin typeface="メイリオ" panose="020B0604030504040204" pitchFamily="50" charset="-128"/>
                <a:ea typeface="メイリオ" panose="020B0604030504040204" pitchFamily="50" charset="-128"/>
                <a:cs typeface="Meiryo UI" panose="020B0604030504040204" pitchFamily="50" charset="-128"/>
              </a:rPr>
              <a:t>上記アンケートを</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1108">
                <a:latin typeface="メイリオ" panose="020B0604030504040204" pitchFamily="50" charset="-128"/>
                <a:ea typeface="メイリオ" panose="020B0604030504040204" pitchFamily="50" charset="-128"/>
                <a:cs typeface="Meiryo UI" panose="020B0604030504040204" pitchFamily="50" charset="-128"/>
              </a:rPr>
              <a:t>率直にご回答下さい</a:t>
            </a: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a:p>
            <a:pPr algn="ctr"/>
            <a:endParaRPr kumimoji="1" lang="en-US" altLang="ja-JP" sz="1108">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7" name="山形 56"/>
          <p:cNvSpPr/>
          <p:nvPr/>
        </p:nvSpPr>
        <p:spPr>
          <a:xfrm>
            <a:off x="2512608" y="1582154"/>
            <a:ext cx="2613315" cy="331692"/>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nSpc>
                <a:spcPct val="150000"/>
              </a:lnSpc>
            </a:pP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ログインページを表示する</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4" name="正方形/長方形 63"/>
          <p:cNvSpPr/>
          <p:nvPr/>
        </p:nvSpPr>
        <p:spPr>
          <a:xfrm>
            <a:off x="2265868" y="4074209"/>
            <a:ext cx="6783076" cy="852305"/>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292">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46" b="1">
                <a:solidFill>
                  <a:schemeClr val="tx1"/>
                </a:solidFill>
                <a:latin typeface="Meiryo UI" panose="020B0604030504040204" pitchFamily="50" charset="-128"/>
                <a:ea typeface="Meiryo UI" panose="020B0604030504040204" pitchFamily="50" charset="-128"/>
                <a:cs typeface="Meiryo UI" panose="020B0604030504040204" pitchFamily="50" charset="-128"/>
              </a:rPr>
              <a:t>https://</a:t>
            </a:r>
            <a:r>
              <a:rPr kumimoji="1" lang="en-US" altLang="ja-JP" sz="1846" b="1">
                <a:solidFill>
                  <a:srgbClr val="FF0000"/>
                </a:solidFill>
                <a:latin typeface="Meiryo UI" panose="020B0604030504040204" pitchFamily="50" charset="-128"/>
                <a:ea typeface="Meiryo UI" panose="020B0604030504040204" pitchFamily="50" charset="-128"/>
                <a:cs typeface="Meiryo UI" panose="020B0604030504040204" pitchFamily="50" charset="-128"/>
              </a:rPr>
              <a:t>123456</a:t>
            </a:r>
            <a:r>
              <a:rPr kumimoji="1" lang="en-US" altLang="ja-JP" sz="1846" b="1">
                <a:solidFill>
                  <a:schemeClr val="tx1"/>
                </a:solidFill>
                <a:latin typeface="Meiryo UI" panose="020B0604030504040204" pitchFamily="50" charset="-128"/>
                <a:ea typeface="Meiryo UI" panose="020B0604030504040204" pitchFamily="50" charset="-128"/>
                <a:cs typeface="Meiryo UI" panose="020B0604030504040204" pitchFamily="50" charset="-128"/>
              </a:rPr>
              <a:t>.g.geppo.jp/companies/sign_in</a:t>
            </a:r>
          </a:p>
        </p:txBody>
      </p:sp>
      <p:sp>
        <p:nvSpPr>
          <p:cNvPr id="53" name="正方形/長方形 52"/>
          <p:cNvSpPr/>
          <p:nvPr/>
        </p:nvSpPr>
        <p:spPr>
          <a:xfrm>
            <a:off x="4972955" y="1277189"/>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②</a:t>
            </a:r>
          </a:p>
        </p:txBody>
      </p:sp>
      <p:sp>
        <p:nvSpPr>
          <p:cNvPr id="61" name="山形 60"/>
          <p:cNvSpPr/>
          <p:nvPr/>
        </p:nvSpPr>
        <p:spPr>
          <a:xfrm>
            <a:off x="5614537" y="1518330"/>
            <a:ext cx="2372919" cy="379592"/>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nSpc>
                <a:spcPct val="150000"/>
              </a:lnSpc>
            </a:pPr>
            <a:r>
              <a:rPr kumimoji="1" lang="en-US" altLang="ja-JP" sz="1292" b="1"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Geppo</a:t>
            </a:r>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にログイン</a:t>
            </a:r>
          </a:p>
        </p:txBody>
      </p:sp>
      <p:sp>
        <p:nvSpPr>
          <p:cNvPr id="65" name="テキスト ボックス 64"/>
          <p:cNvSpPr txBox="1"/>
          <p:nvPr/>
        </p:nvSpPr>
        <p:spPr>
          <a:xfrm>
            <a:off x="5575403" y="1823633"/>
            <a:ext cx="3305154" cy="664093"/>
          </a:xfrm>
          <a:prstGeom prst="rect">
            <a:avLst/>
          </a:prstGeom>
          <a:noFill/>
        </p:spPr>
        <p:txBody>
          <a:bodyPr wrap="square" rtlCol="0">
            <a:spAutoFit/>
          </a:bodyPr>
          <a:lstStyle/>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「従業員番号」と「生年月日」を入力してログインしてください。</a:t>
            </a:r>
          </a:p>
        </p:txBody>
      </p:sp>
      <p:sp>
        <p:nvSpPr>
          <p:cNvPr id="66" name="テキスト ボックス 65"/>
          <p:cNvSpPr txBox="1"/>
          <p:nvPr/>
        </p:nvSpPr>
        <p:spPr>
          <a:xfrm>
            <a:off x="5489797" y="3261264"/>
            <a:ext cx="3177798" cy="1260666"/>
          </a:xfrm>
          <a:prstGeom prst="rect">
            <a:avLst/>
          </a:prstGeom>
          <a:noFill/>
        </p:spPr>
        <p:txBody>
          <a:bodyPr wrap="square" rtlCol="0">
            <a:spAutoFit/>
          </a:bodyPr>
          <a:lstStyle/>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「回答を始める」から回答してください。</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「回答を送信」をタップすると完了です。</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4" name="正方形/長方形 83"/>
          <p:cNvSpPr/>
          <p:nvPr/>
        </p:nvSpPr>
        <p:spPr>
          <a:xfrm>
            <a:off x="4972956" y="2741920"/>
            <a:ext cx="834245" cy="788371"/>
          </a:xfrm>
          <a:prstGeom prst="rect">
            <a:avLst/>
          </a:prstGeom>
          <a:noFill/>
        </p:spPr>
        <p:txBody>
          <a:bodyPr wrap="square" lIns="84406" tIns="42203" rIns="84406" bIns="42203">
            <a:spAutoFit/>
          </a:bodyPr>
          <a:lstStyle/>
          <a:p>
            <a:pPr algn="ctr">
              <a:lnSpc>
                <a:spcPct val="150000"/>
              </a:lnSpc>
            </a:pPr>
            <a:r>
              <a:rPr lang="ja-JP" altLang="en-US" sz="3323" b="1">
                <a:ln w="0"/>
                <a:solidFill>
                  <a:srgbClr val="EB459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③</a:t>
            </a:r>
          </a:p>
        </p:txBody>
      </p:sp>
      <p:sp>
        <p:nvSpPr>
          <p:cNvPr id="88" name="テキスト ボックス 87"/>
          <p:cNvSpPr txBox="1"/>
          <p:nvPr/>
        </p:nvSpPr>
        <p:spPr>
          <a:xfrm>
            <a:off x="104205" y="1138568"/>
            <a:ext cx="8907775" cy="319639"/>
          </a:xfrm>
          <a:prstGeom prst="rect">
            <a:avLst/>
          </a:prstGeom>
          <a:noFill/>
        </p:spPr>
        <p:txBody>
          <a:bodyPr wrap="square" rtlCol="0" anchor="t">
            <a:spAutoFit/>
          </a:bodyPr>
          <a:lstStyle/>
          <a:p>
            <a:pPr algn="ctr"/>
            <a:r>
              <a:rPr lang="ja-JP" altLang="en-US" sz="1477" b="1">
                <a:latin typeface="メイリオ" panose="020B0604030504040204" pitchFamily="50" charset="-128"/>
                <a:ea typeface="メイリオ" panose="020B0604030504040204" pitchFamily="50" charset="-128"/>
                <a:cs typeface="Meiryo UI" panose="020B0604030504040204" pitchFamily="50" charset="-128"/>
              </a:rPr>
              <a:t>組織に関する質問を行うことで、組織の状態を可視化し、課題解決に導くためのアンケートです！</a:t>
            </a:r>
            <a:endParaRPr lang="ja-JP" altLang="en-US" sz="1477" b="1">
              <a:solidFill>
                <a:srgbClr val="37474F"/>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9" name="山形 88"/>
          <p:cNvSpPr/>
          <p:nvPr/>
        </p:nvSpPr>
        <p:spPr>
          <a:xfrm>
            <a:off x="5617087" y="2955001"/>
            <a:ext cx="3307916" cy="484331"/>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r>
              <a:rPr kumimoji="1" lang="ja-JP" altLang="en-US"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組織サーベイの「回答する」から回答開始</a:t>
            </a:r>
            <a:endParaRPr kumimoji="1" lang="en-US" altLang="ja-JP" sz="1292" b="1">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3" name="テキスト ボックス 62"/>
          <p:cNvSpPr txBox="1"/>
          <p:nvPr/>
        </p:nvSpPr>
        <p:spPr>
          <a:xfrm>
            <a:off x="2494269" y="1896508"/>
            <a:ext cx="3017190" cy="688843"/>
          </a:xfrm>
          <a:prstGeom prst="rect">
            <a:avLst/>
          </a:prstGeom>
          <a:noFill/>
        </p:spPr>
        <p:txBody>
          <a:bodyPr wrap="square" rtlCol="0">
            <a:spAutoFit/>
          </a:bodyPr>
          <a:lstStyle/>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お手持ちのスマートフォンで</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ログイン</a:t>
            </a:r>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URL</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を入力、もしくは、</a:t>
            </a:r>
            <a:endParaRPr kumimoji="1" lang="en-US" altLang="ja-JP" sz="1292">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292">
                <a:latin typeface="メイリオ" panose="020B0604030504040204" pitchFamily="50" charset="-128"/>
                <a:ea typeface="メイリオ" panose="020B0604030504040204" pitchFamily="50" charset="-128"/>
                <a:cs typeface="Meiryo UI" panose="020B0604030504040204" pitchFamily="50" charset="-128"/>
              </a:rPr>
              <a:t>QR</a:t>
            </a:r>
            <a:r>
              <a:rPr kumimoji="1" lang="ja-JP" altLang="en-US" sz="1292">
                <a:latin typeface="メイリオ" panose="020B0604030504040204" pitchFamily="50" charset="-128"/>
                <a:ea typeface="メイリオ" panose="020B0604030504040204" pitchFamily="50" charset="-128"/>
                <a:cs typeface="Meiryo UI" panose="020B0604030504040204" pitchFamily="50" charset="-128"/>
              </a:rPr>
              <a:t>コードをカメラで読み取る</a:t>
            </a:r>
          </a:p>
        </p:txBody>
      </p:sp>
      <p:grpSp>
        <p:nvGrpSpPr>
          <p:cNvPr id="69" name="グループ化 68"/>
          <p:cNvGrpSpPr/>
          <p:nvPr/>
        </p:nvGrpSpPr>
        <p:grpSpPr>
          <a:xfrm rot="516342">
            <a:off x="3699265" y="3152528"/>
            <a:ext cx="550038" cy="835722"/>
            <a:chOff x="7729537" y="1890047"/>
            <a:chExt cx="1365249" cy="1830017"/>
          </a:xfrm>
        </p:grpSpPr>
        <p:grpSp>
          <p:nvGrpSpPr>
            <p:cNvPr id="70" name="グループ化 69"/>
            <p:cNvGrpSpPr>
              <a:grpSpLocks noChangeAspect="1"/>
            </p:cNvGrpSpPr>
            <p:nvPr/>
          </p:nvGrpSpPr>
          <p:grpSpPr>
            <a:xfrm>
              <a:off x="7729537" y="1890047"/>
              <a:ext cx="1365249" cy="1830017"/>
              <a:chOff x="504181" y="234428"/>
              <a:chExt cx="3284048" cy="4402021"/>
            </a:xfrm>
          </p:grpSpPr>
          <p:grpSp>
            <p:nvGrpSpPr>
              <p:cNvPr id="72" name="グループ化 71"/>
              <p:cNvGrpSpPr>
                <a:grpSpLocks noChangeAspect="1"/>
              </p:cNvGrpSpPr>
              <p:nvPr/>
            </p:nvGrpSpPr>
            <p:grpSpPr>
              <a:xfrm>
                <a:off x="684105" y="563618"/>
                <a:ext cx="2924200" cy="3743640"/>
                <a:chOff x="149678" y="-3108961"/>
                <a:chExt cx="9606643" cy="12298681"/>
              </a:xfrm>
            </p:grpSpPr>
            <p:pic>
              <p:nvPicPr>
                <p:cNvPr id="78" name="図 77">
                  <a:extLst>
                    <a:ext uri="{FF2B5EF4-FFF2-40B4-BE49-F238E27FC236}">
                      <a16:creationId xmlns:a16="http://schemas.microsoft.com/office/drawing/2014/main" id="{00000000-0008-0000-0000-00000F000000}"/>
                    </a:ext>
                  </a:extLst>
                </p:cNvPr>
                <p:cNvPicPr>
                  <a:picLocks noChangeAspect="1"/>
                </p:cNvPicPr>
                <p:nvPr/>
              </p:nvPicPr>
              <p:blipFill rotWithShape="1">
                <a:blip r:embed="rId9"/>
                <a:srcRect t="11590" b="16155"/>
                <a:stretch/>
              </p:blipFill>
              <p:spPr>
                <a:xfrm>
                  <a:off x="149678" y="-3108961"/>
                  <a:ext cx="9606643" cy="12298681"/>
                </a:xfrm>
                <a:prstGeom prst="rect">
                  <a:avLst/>
                </a:prstGeom>
              </p:spPr>
            </p:pic>
            <p:sp>
              <p:nvSpPr>
                <p:cNvPr id="81" name="正方形/長方形 80"/>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pSp>
          <p:pic>
            <p:nvPicPr>
              <p:cNvPr id="77" name="図 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pic>
          <p:nvPicPr>
            <p:cNvPr id="71" name="図 7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5746" y="2101243"/>
              <a:ext cx="1192831" cy="1394843"/>
            </a:xfrm>
            <a:prstGeom prst="rect">
              <a:avLst/>
            </a:prstGeom>
          </p:spPr>
        </p:pic>
      </p:grpSp>
      <p:sp>
        <p:nvSpPr>
          <p:cNvPr id="47" name="正方形/長方形 46">
            <a:extLst>
              <a:ext uri="{FF2B5EF4-FFF2-40B4-BE49-F238E27FC236}">
                <a16:creationId xmlns:a16="http://schemas.microsoft.com/office/drawing/2014/main" id="{DB582E13-590B-4FCF-AACB-5608A2883F1C}"/>
              </a:ext>
            </a:extLst>
          </p:cNvPr>
          <p:cNvSpPr/>
          <p:nvPr/>
        </p:nvSpPr>
        <p:spPr>
          <a:xfrm>
            <a:off x="2265868" y="2710751"/>
            <a:ext cx="1285542" cy="1363458"/>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69" b="1">
                <a:solidFill>
                  <a:schemeClr val="tx1"/>
                </a:solidFill>
                <a:latin typeface="Meiryo UI" panose="020B0604030504040204" pitchFamily="50" charset="-128"/>
                <a:ea typeface="Meiryo UI" panose="020B0604030504040204" pitchFamily="50" charset="-128"/>
                <a:cs typeface="Meiryo UI" panose="020B0604030504040204" pitchFamily="50" charset="-128"/>
              </a:rPr>
              <a:t>QR</a:t>
            </a:r>
            <a:r>
              <a:rPr kumimoji="1" lang="ja-JP" altLang="en-US" sz="969" b="1">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コード</a:t>
            </a:r>
            <a:endParaRPr kumimoji="1" lang="en-US" altLang="ja-JP"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69" b="1">
                <a:solidFill>
                  <a:schemeClr val="tx1"/>
                </a:solidFill>
                <a:latin typeface="Meiryo UI" panose="020B0604030504040204" pitchFamily="50" charset="-128"/>
                <a:ea typeface="Meiryo UI" panose="020B0604030504040204" pitchFamily="50" charset="-128"/>
                <a:cs typeface="Meiryo UI" panose="020B0604030504040204" pitchFamily="50" charset="-128"/>
              </a:rPr>
              <a:t>貼り付け</a:t>
            </a:r>
            <a:endParaRPr kumimoji="1" lang="en-US" altLang="ja-JP" sz="969"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8" name="表 47">
            <a:extLst>
              <a:ext uri="{FF2B5EF4-FFF2-40B4-BE49-F238E27FC236}">
                <a16:creationId xmlns:a16="http://schemas.microsoft.com/office/drawing/2014/main" id="{9A84B19C-AE5E-4415-B875-D9CBF6151371}"/>
              </a:ext>
            </a:extLst>
          </p:cNvPr>
          <p:cNvGraphicFramePr>
            <a:graphicFrameLocks noGrp="1"/>
          </p:cNvGraphicFramePr>
          <p:nvPr>
            <p:extLst>
              <p:ext uri="{D42A27DB-BD31-4B8C-83A1-F6EECF244321}">
                <p14:modId xmlns:p14="http://schemas.microsoft.com/office/powerpoint/2010/main" val="1668967295"/>
              </p:ext>
            </p:extLst>
          </p:nvPr>
        </p:nvGraphicFramePr>
        <p:xfrm>
          <a:off x="4563984" y="0"/>
          <a:ext cx="4580016" cy="278617"/>
        </p:xfrm>
        <a:graphic>
          <a:graphicData uri="http://schemas.openxmlformats.org/drawingml/2006/table">
            <a:tbl>
              <a:tblPr firstRow="1" bandRow="1">
                <a:tableStyleId>{5940675A-B579-460E-94D1-54222C63F5DA}</a:tableStyleId>
              </a:tblPr>
              <a:tblGrid>
                <a:gridCol w="1526672">
                  <a:extLst>
                    <a:ext uri="{9D8B030D-6E8A-4147-A177-3AD203B41FA5}">
                      <a16:colId xmlns:a16="http://schemas.microsoft.com/office/drawing/2014/main" val="3470345041"/>
                    </a:ext>
                  </a:extLst>
                </a:gridCol>
                <a:gridCol w="1526672">
                  <a:extLst>
                    <a:ext uri="{9D8B030D-6E8A-4147-A177-3AD203B41FA5}">
                      <a16:colId xmlns:a16="http://schemas.microsoft.com/office/drawing/2014/main" val="1577062614"/>
                    </a:ext>
                  </a:extLst>
                </a:gridCol>
                <a:gridCol w="1526672">
                  <a:extLst>
                    <a:ext uri="{9D8B030D-6E8A-4147-A177-3AD203B41FA5}">
                      <a16:colId xmlns:a16="http://schemas.microsoft.com/office/drawing/2014/main" val="273203430"/>
                    </a:ext>
                  </a:extLst>
                </a:gridCol>
              </a:tblGrid>
              <a:tr h="278617">
                <a:tc>
                  <a:txBody>
                    <a:bodyPr/>
                    <a:lstStyle/>
                    <a:p>
                      <a:pPr algn="ctr"/>
                      <a:r>
                        <a:rPr kumimoji="1" lang="ja-JP" altLang="en-US" sz="900" b="0">
                          <a:solidFill>
                            <a:schemeClr val="tx1">
                              <a:lumMod val="50000"/>
                              <a:lumOff val="50000"/>
                            </a:schemeClr>
                          </a:solidFill>
                        </a:rPr>
                        <a:t>実名式で実施の場合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ja-JP" altLang="en-US" sz="900" b="0">
                          <a:solidFill>
                            <a:schemeClr val="tx1">
                              <a:lumMod val="50000"/>
                              <a:lumOff val="50000"/>
                            </a:schemeClr>
                          </a:solidFill>
                        </a:rPr>
                        <a:t>匿名式で実施の場合</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9D9D9"/>
                    </a:solidFill>
                  </a:tcPr>
                </a:tc>
                <a:tc>
                  <a:txBody>
                    <a:bodyPr/>
                    <a:lstStyle/>
                    <a:p>
                      <a:pPr algn="ctr"/>
                      <a:r>
                        <a:rPr kumimoji="1" lang="en-US" altLang="ja-JP" sz="900" b="1">
                          <a:solidFill>
                            <a:schemeClr val="bg1"/>
                          </a:solidFill>
                        </a:rPr>
                        <a:t>QR</a:t>
                      </a:r>
                      <a:r>
                        <a:rPr kumimoji="1" lang="ja-JP" altLang="en-US" sz="900" b="1">
                          <a:solidFill>
                            <a:schemeClr val="bg1"/>
                          </a:solidFill>
                        </a:rPr>
                        <a:t>コード回答</a:t>
                      </a:r>
                    </a:p>
                  </a:txBody>
                  <a:tcPr marL="68700" marR="68700" marT="34350" marB="3435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435456623"/>
                  </a:ext>
                </a:extLst>
              </a:tr>
            </a:tbl>
          </a:graphicData>
        </a:graphic>
      </p:graphicFrame>
      <p:sp>
        <p:nvSpPr>
          <p:cNvPr id="49" name="正方形/長方形 48">
            <a:extLst>
              <a:ext uri="{FF2B5EF4-FFF2-40B4-BE49-F238E27FC236}">
                <a16:creationId xmlns:a16="http://schemas.microsoft.com/office/drawing/2014/main" id="{3788E63D-08F7-417B-8610-C78E3B913201}"/>
              </a:ext>
            </a:extLst>
          </p:cNvPr>
          <p:cNvSpPr/>
          <p:nvPr/>
        </p:nvSpPr>
        <p:spPr>
          <a:xfrm>
            <a:off x="7675268" y="399949"/>
            <a:ext cx="1472650" cy="41036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000" b="1" i="0" u="none" strike="noStrike" cap="none" spc="0" normalizeH="0" baseline="0">
                <a:ln>
                  <a:noFill/>
                </a:ln>
                <a:solidFill>
                  <a:srgbClr val="FFFFFF"/>
                </a:solidFill>
                <a:effectLst/>
                <a:uFillTx/>
                <a:latin typeface="+mn-lt"/>
                <a:ea typeface="+mn-ea"/>
                <a:cs typeface="+mn-cs"/>
                <a:sym typeface="ヒラギノ角ゴ ProN W3"/>
              </a:rPr>
              <a:t>スマホ利用</a:t>
            </a:r>
          </a:p>
        </p:txBody>
      </p:sp>
    </p:spTree>
    <p:extLst>
      <p:ext uri="{BB962C8B-B14F-4D97-AF65-F5344CB8AC3E}">
        <p14:creationId xmlns:p14="http://schemas.microsoft.com/office/powerpoint/2010/main" val="54603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47628-DA5D-4908-96A7-29DF0B0B0F7B}"/>
              </a:ext>
            </a:extLst>
          </p:cNvPr>
          <p:cNvSpPr>
            <a:spLocks noGrp="1"/>
          </p:cNvSpPr>
          <p:nvPr>
            <p:ph type="title"/>
          </p:nvPr>
        </p:nvSpPr>
        <p:spPr>
          <a:xfrm>
            <a:off x="1894212" y="2847276"/>
            <a:ext cx="5350824" cy="1154162"/>
          </a:xfrm>
        </p:spPr>
        <p:txBody>
          <a:bodyPr/>
          <a:lstStyle/>
          <a:p>
            <a:r>
              <a:rPr kumimoji="1" lang="ja-JP" altLang="en-US" sz="2500">
                <a:latin typeface="游ゴシック"/>
                <a:ea typeface="游ゴシック"/>
              </a:rPr>
              <a:t>２．導入準備</a:t>
            </a:r>
            <a:r>
              <a:rPr lang="ja-JP" altLang="en-US" sz="2500">
                <a:latin typeface="游ゴシック"/>
                <a:ea typeface="游ゴシック"/>
              </a:rPr>
              <a:t>・事前周知　🌈完了🌈</a:t>
            </a:r>
            <a:br>
              <a:rPr lang="ja-JP" altLang="en-US" sz="2500" dirty="0">
                <a:latin typeface="游ゴシック"/>
                <a:ea typeface="游ゴシック"/>
              </a:rPr>
            </a:br>
            <a:br>
              <a:rPr lang="ja-JP" altLang="en-US" sz="2500" dirty="0">
                <a:latin typeface="游ゴシック"/>
                <a:ea typeface="游ゴシック"/>
              </a:rPr>
            </a:br>
            <a:r>
              <a:rPr lang="ja-JP" altLang="en-US" sz="2500">
                <a:latin typeface="游ゴシック"/>
                <a:ea typeface="游ゴシック"/>
              </a:rPr>
              <a:t>⇨３．CSV登録</a:t>
            </a:r>
            <a:endParaRPr lang="ja-JP" altLang="en-US" sz="2500" dirty="0">
              <a:latin typeface="游ゴシック"/>
              <a:ea typeface="游ゴシック"/>
            </a:endParaRPr>
          </a:p>
        </p:txBody>
      </p:sp>
    </p:spTree>
    <p:extLst>
      <p:ext uri="{BB962C8B-B14F-4D97-AF65-F5344CB8AC3E}">
        <p14:creationId xmlns:p14="http://schemas.microsoft.com/office/powerpoint/2010/main" val="21568607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245C541-27F0-4494-B036-29B00B63DEB4}"/>
              </a:ext>
            </a:extLst>
          </p:cNvPr>
          <p:cNvSpPr>
            <a:spLocks noGrp="1"/>
          </p:cNvSpPr>
          <p:nvPr>
            <p:ph type="title"/>
          </p:nvPr>
        </p:nvSpPr>
        <p:spPr/>
        <p:txBody>
          <a:bodyPr>
            <a:normAutofit/>
          </a:bodyPr>
          <a:lstStyle/>
          <a:p>
            <a:r>
              <a:rPr lang="ja-JP" altLang="en-US"/>
              <a:t>「組織サーベイ」の基本運用の流れ</a:t>
            </a:r>
          </a:p>
        </p:txBody>
      </p:sp>
      <p:sp>
        <p:nvSpPr>
          <p:cNvPr id="51" name="テキスト ボックス 14"/>
          <p:cNvSpPr txBox="1"/>
          <p:nvPr/>
        </p:nvSpPr>
        <p:spPr>
          <a:xfrm>
            <a:off x="475664" y="1325447"/>
            <a:ext cx="8252672" cy="1015663"/>
          </a:xfrm>
          <a:prstGeom prst="rect">
            <a:avLst/>
          </a:prstGeom>
          <a:noFill/>
        </p:spPr>
        <p:txBody>
          <a:bodyPr wrap="square" rtlCol="0" anchor="t">
            <a:spAutoFit/>
          </a:bodyPr>
          <a:lstStyle/>
          <a:p>
            <a:pPr algn="ctr"/>
            <a:r>
              <a:rPr lang="ja-JP" altLang="en-US" sz="2000" b="1">
                <a:solidFill>
                  <a:srgbClr val="37474F"/>
                </a:solidFill>
                <a:latin typeface="游ゴシック" panose="020B0400000000000000" pitchFamily="50" charset="-128"/>
                <a:ea typeface="游ゴシック" panose="020B0400000000000000" pitchFamily="50" charset="-128"/>
                <a:cs typeface="HGMaruGothicMPRO" charset="-128"/>
              </a:rPr>
              <a:t>導入準備を行い、</a:t>
            </a:r>
            <a:endParaRPr lang="en-US" altLang="ja-JP" sz="2000" b="1">
              <a:solidFill>
                <a:srgbClr val="37474F"/>
              </a:solidFill>
              <a:latin typeface="游ゴシック" panose="020B0400000000000000" pitchFamily="50" charset="-128"/>
              <a:ea typeface="游ゴシック" panose="020B0400000000000000" pitchFamily="50" charset="-128"/>
              <a:cs typeface="HGMaruGothicMPRO" charset="-128"/>
            </a:endParaRPr>
          </a:p>
          <a:p>
            <a:pPr algn="ctr"/>
            <a:r>
              <a:rPr lang="ja-JP" altLang="en-US" sz="2000" b="1" u="sng">
                <a:solidFill>
                  <a:srgbClr val="00BEB4"/>
                </a:solidFill>
                <a:latin typeface="游ゴシック" panose="020B0400000000000000" pitchFamily="50" charset="-128"/>
                <a:ea typeface="游ゴシック" panose="020B0400000000000000" pitchFamily="50" charset="-128"/>
                <a:cs typeface="HGMaruGothicMPRO" charset="-128"/>
              </a:rPr>
              <a:t>組織課題についての仮説を立て、</a:t>
            </a:r>
            <a:endParaRPr lang="en-US" altLang="ja-JP" sz="2000" b="1" u="sng">
              <a:solidFill>
                <a:srgbClr val="00BEB4"/>
              </a:solidFill>
              <a:latin typeface="游ゴシック" panose="020B0400000000000000" pitchFamily="50" charset="-128"/>
              <a:ea typeface="游ゴシック" panose="020B0400000000000000" pitchFamily="50" charset="-128"/>
              <a:cs typeface="HGMaruGothicMPRO" charset="-128"/>
            </a:endParaRPr>
          </a:p>
          <a:p>
            <a:pPr algn="ctr"/>
            <a:r>
              <a:rPr lang="en-US" altLang="ja-JP" sz="2000" b="1">
                <a:solidFill>
                  <a:srgbClr val="37474F"/>
                </a:solidFill>
                <a:latin typeface="游ゴシック" panose="020B0400000000000000" pitchFamily="50" charset="-128"/>
                <a:ea typeface="游ゴシック" panose="020B0400000000000000" pitchFamily="50" charset="-128"/>
                <a:cs typeface="HGMaruGothicMPRO" charset="-128"/>
              </a:rPr>
              <a:t>『</a:t>
            </a:r>
            <a:r>
              <a:rPr lang="ja-JP" altLang="en-US" sz="2000" b="1">
                <a:solidFill>
                  <a:srgbClr val="37474F"/>
                </a:solidFill>
                <a:latin typeface="游ゴシック" panose="020B0400000000000000" pitchFamily="50" charset="-128"/>
                <a:ea typeface="游ゴシック" panose="020B0400000000000000" pitchFamily="50" charset="-128"/>
                <a:cs typeface="HGMaruGothicMPRO" charset="-128"/>
              </a:rPr>
              <a:t>回答→課題発見→検討→課題対応→報告</a:t>
            </a:r>
            <a:r>
              <a:rPr lang="en-US" altLang="ja-JP" sz="2000" b="1">
                <a:solidFill>
                  <a:srgbClr val="37474F"/>
                </a:solidFill>
                <a:latin typeface="游ゴシック" panose="020B0400000000000000" pitchFamily="50" charset="-128"/>
                <a:ea typeface="游ゴシック" panose="020B0400000000000000" pitchFamily="50" charset="-128"/>
                <a:cs typeface="HGMaruGothicMPRO" charset="-128"/>
              </a:rPr>
              <a:t>』</a:t>
            </a:r>
            <a:r>
              <a:rPr lang="ja-JP" altLang="en-US" sz="2000" b="1">
                <a:solidFill>
                  <a:srgbClr val="37474F"/>
                </a:solidFill>
                <a:latin typeface="游ゴシック" panose="020B0400000000000000" pitchFamily="50" charset="-128"/>
                <a:ea typeface="游ゴシック" panose="020B0400000000000000" pitchFamily="50" charset="-128"/>
                <a:cs typeface="HGMaruGothicMPRO" charset="-128"/>
              </a:rPr>
              <a:t>のフローを実施いただく</a:t>
            </a:r>
            <a:endParaRPr lang="en-US" altLang="ja-JP" sz="2000" b="1">
              <a:solidFill>
                <a:srgbClr val="37474F"/>
              </a:solidFill>
              <a:latin typeface="游ゴシック" panose="020B0400000000000000" pitchFamily="50" charset="-128"/>
              <a:ea typeface="游ゴシック" panose="020B0400000000000000" pitchFamily="50" charset="-128"/>
              <a:cs typeface="HGMaruGothicMPRO" charset="-128"/>
            </a:endParaRPr>
          </a:p>
        </p:txBody>
      </p:sp>
      <p:grpSp>
        <p:nvGrpSpPr>
          <p:cNvPr id="32" name="グループ化 31">
            <a:extLst>
              <a:ext uri="{FF2B5EF4-FFF2-40B4-BE49-F238E27FC236}">
                <a16:creationId xmlns:a16="http://schemas.microsoft.com/office/drawing/2014/main" id="{0210C4CC-A1F2-42AB-8EF8-3FF615D3E2EB}"/>
              </a:ext>
            </a:extLst>
          </p:cNvPr>
          <p:cNvGrpSpPr/>
          <p:nvPr/>
        </p:nvGrpSpPr>
        <p:grpSpPr>
          <a:xfrm>
            <a:off x="368739" y="4886064"/>
            <a:ext cx="8406522" cy="764549"/>
            <a:chOff x="387229" y="3051665"/>
            <a:chExt cx="9107065" cy="828261"/>
          </a:xfrm>
        </p:grpSpPr>
        <p:sp>
          <p:nvSpPr>
            <p:cNvPr id="36" name="コンテンツ プレースホルダー 1">
              <a:extLst>
                <a:ext uri="{FF2B5EF4-FFF2-40B4-BE49-F238E27FC236}">
                  <a16:creationId xmlns:a16="http://schemas.microsoft.com/office/drawing/2014/main" id="{272F802A-DA69-4626-91B6-40571F06D5CF}"/>
                </a:ext>
              </a:extLst>
            </p:cNvPr>
            <p:cNvSpPr txBox="1">
              <a:spLocks/>
            </p:cNvSpPr>
            <p:nvPr/>
          </p:nvSpPr>
          <p:spPr>
            <a:xfrm>
              <a:off x="387229" y="3051665"/>
              <a:ext cx="1752564" cy="818209"/>
            </a:xfrm>
            <a:prstGeom prst="roundRect">
              <a:avLst/>
            </a:prstGeom>
            <a:solidFill>
              <a:srgbClr val="37474F"/>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chemeClr val="bg1"/>
                  </a:solidFill>
                  <a:latin typeface="游ゴシック" panose="020B0400000000000000" pitchFamily="50" charset="-128"/>
                  <a:ea typeface="游ゴシック" panose="020B0400000000000000" pitchFamily="50" charset="-128"/>
                </a:rPr>
                <a:t>１．回答</a:t>
              </a:r>
              <a:endParaRPr lang="en-US" altLang="ja-JP" sz="1846" b="1">
                <a:solidFill>
                  <a:schemeClr val="bg1"/>
                </a:solidFill>
                <a:latin typeface="游ゴシック" panose="020B0400000000000000" pitchFamily="50" charset="-128"/>
                <a:ea typeface="游ゴシック" panose="020B0400000000000000" pitchFamily="50" charset="-128"/>
              </a:endParaRPr>
            </a:p>
          </p:txBody>
        </p:sp>
        <p:sp>
          <p:nvSpPr>
            <p:cNvPr id="37" name="コンテンツ プレースホルダー 1">
              <a:extLst>
                <a:ext uri="{FF2B5EF4-FFF2-40B4-BE49-F238E27FC236}">
                  <a16:creationId xmlns:a16="http://schemas.microsoft.com/office/drawing/2014/main" id="{661A5468-18B8-44A7-A094-E747841D1DED}"/>
                </a:ext>
              </a:extLst>
            </p:cNvPr>
            <p:cNvSpPr txBox="1">
              <a:spLocks/>
            </p:cNvSpPr>
            <p:nvPr/>
          </p:nvSpPr>
          <p:spPr>
            <a:xfrm>
              <a:off x="2233936" y="3051666"/>
              <a:ext cx="1752564" cy="818209"/>
            </a:xfrm>
            <a:prstGeom prst="roundRect">
              <a:avLst/>
            </a:prstGeom>
            <a:solidFill>
              <a:srgbClr val="37474F"/>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chemeClr val="bg1"/>
                  </a:solidFill>
                  <a:latin typeface="游ゴシック" panose="020B0400000000000000" pitchFamily="50" charset="-128"/>
                  <a:ea typeface="游ゴシック" panose="020B0400000000000000" pitchFamily="50" charset="-128"/>
                </a:rPr>
                <a:t>２．発見</a:t>
              </a:r>
            </a:p>
          </p:txBody>
        </p:sp>
        <p:sp>
          <p:nvSpPr>
            <p:cNvPr id="38" name="コンテンツ プレースホルダー 1">
              <a:extLst>
                <a:ext uri="{FF2B5EF4-FFF2-40B4-BE49-F238E27FC236}">
                  <a16:creationId xmlns:a16="http://schemas.microsoft.com/office/drawing/2014/main" id="{3D22626A-EB97-4EA1-8DD7-A0EFE324D81F}"/>
                </a:ext>
              </a:extLst>
            </p:cNvPr>
            <p:cNvSpPr txBox="1">
              <a:spLocks/>
            </p:cNvSpPr>
            <p:nvPr/>
          </p:nvSpPr>
          <p:spPr>
            <a:xfrm>
              <a:off x="4083885" y="3051666"/>
              <a:ext cx="1752564" cy="818209"/>
            </a:xfrm>
            <a:prstGeom prst="roundRect">
              <a:avLst/>
            </a:prstGeom>
            <a:solidFill>
              <a:srgbClr val="37474F"/>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chemeClr val="bg1"/>
                  </a:solidFill>
                  <a:latin typeface="游ゴシック" panose="020B0400000000000000" pitchFamily="50" charset="-128"/>
                  <a:ea typeface="游ゴシック" panose="020B0400000000000000" pitchFamily="50" charset="-128"/>
                </a:rPr>
                <a:t>３．検討</a:t>
              </a:r>
              <a:endParaRPr lang="en-US" altLang="ja-JP" sz="1846" b="1">
                <a:solidFill>
                  <a:schemeClr val="bg1"/>
                </a:solidFill>
                <a:latin typeface="游ゴシック" panose="020B0400000000000000" pitchFamily="50" charset="-128"/>
                <a:ea typeface="游ゴシック" panose="020B0400000000000000" pitchFamily="50" charset="-128"/>
              </a:endParaRPr>
            </a:p>
          </p:txBody>
        </p:sp>
        <p:sp>
          <p:nvSpPr>
            <p:cNvPr id="39" name="コンテンツ プレースホルダー 1">
              <a:extLst>
                <a:ext uri="{FF2B5EF4-FFF2-40B4-BE49-F238E27FC236}">
                  <a16:creationId xmlns:a16="http://schemas.microsoft.com/office/drawing/2014/main" id="{422209AE-06EB-4375-B3B3-E01DB51D36BE}"/>
                </a:ext>
              </a:extLst>
            </p:cNvPr>
            <p:cNvSpPr txBox="1">
              <a:spLocks/>
            </p:cNvSpPr>
            <p:nvPr/>
          </p:nvSpPr>
          <p:spPr>
            <a:xfrm>
              <a:off x="5911965" y="3061717"/>
              <a:ext cx="1752564" cy="818209"/>
            </a:xfrm>
            <a:prstGeom prst="roundRect">
              <a:avLst/>
            </a:prstGeom>
            <a:solidFill>
              <a:srgbClr val="37474F"/>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chemeClr val="bg1"/>
                  </a:solidFill>
                  <a:latin typeface="游ゴシック" panose="020B0400000000000000" pitchFamily="50" charset="-128"/>
                  <a:ea typeface="游ゴシック" panose="020B0400000000000000" pitchFamily="50" charset="-128"/>
                </a:rPr>
                <a:t>４．対応</a:t>
              </a:r>
            </a:p>
          </p:txBody>
        </p:sp>
        <p:sp>
          <p:nvSpPr>
            <p:cNvPr id="40" name="コンテンツ プレースホルダー 1">
              <a:extLst>
                <a:ext uri="{FF2B5EF4-FFF2-40B4-BE49-F238E27FC236}">
                  <a16:creationId xmlns:a16="http://schemas.microsoft.com/office/drawing/2014/main" id="{94C83BBD-6066-4C0F-8992-1B2513F3318B}"/>
                </a:ext>
              </a:extLst>
            </p:cNvPr>
            <p:cNvSpPr txBox="1">
              <a:spLocks/>
            </p:cNvSpPr>
            <p:nvPr/>
          </p:nvSpPr>
          <p:spPr>
            <a:xfrm>
              <a:off x="7741730" y="3061717"/>
              <a:ext cx="1752564" cy="818209"/>
            </a:xfrm>
            <a:prstGeom prst="roundRect">
              <a:avLst/>
            </a:prstGeom>
            <a:solidFill>
              <a:srgbClr val="37474F"/>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chemeClr val="bg1"/>
                  </a:solidFill>
                  <a:latin typeface="游ゴシック" panose="020B0400000000000000" pitchFamily="50" charset="-128"/>
                  <a:ea typeface="游ゴシック" panose="020B0400000000000000" pitchFamily="50" charset="-128"/>
                </a:rPr>
                <a:t>（</a:t>
              </a:r>
              <a:r>
                <a:rPr lang="en-US" altLang="ja-JP" sz="1846" b="1">
                  <a:solidFill>
                    <a:schemeClr val="bg1"/>
                  </a:solidFill>
                  <a:latin typeface="游ゴシック" panose="020B0400000000000000" pitchFamily="50" charset="-128"/>
                  <a:ea typeface="游ゴシック" panose="020B0400000000000000" pitchFamily="50" charset="-128"/>
                </a:rPr>
                <a:t>5</a:t>
              </a:r>
              <a:r>
                <a:rPr lang="ja-JP" altLang="en-US" sz="1846" b="1">
                  <a:solidFill>
                    <a:schemeClr val="bg1"/>
                  </a:solidFill>
                  <a:latin typeface="游ゴシック" panose="020B0400000000000000" pitchFamily="50" charset="-128"/>
                  <a:ea typeface="游ゴシック" panose="020B0400000000000000" pitchFamily="50" charset="-128"/>
                </a:rPr>
                <a:t>．報告）</a:t>
              </a:r>
            </a:p>
          </p:txBody>
        </p:sp>
      </p:grpSp>
      <p:sp>
        <p:nvSpPr>
          <p:cNvPr id="33" name="正方形/長方形 33">
            <a:extLst>
              <a:ext uri="{FF2B5EF4-FFF2-40B4-BE49-F238E27FC236}">
                <a16:creationId xmlns:a16="http://schemas.microsoft.com/office/drawing/2014/main" id="{9922EB90-683C-44E7-B7B9-8A6FFE21CE85}"/>
              </a:ext>
            </a:extLst>
          </p:cNvPr>
          <p:cNvSpPr/>
          <p:nvPr/>
        </p:nvSpPr>
        <p:spPr>
          <a:xfrm>
            <a:off x="107244" y="3302381"/>
            <a:ext cx="8929512" cy="2691268"/>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b="1">
              <a:solidFill>
                <a:srgbClr val="D81B60"/>
              </a:solidFill>
              <a:latin typeface="+mn-ea"/>
            </a:endParaRPr>
          </a:p>
        </p:txBody>
      </p:sp>
      <p:sp>
        <p:nvSpPr>
          <p:cNvPr id="34" name="正方形/長方形 33">
            <a:extLst>
              <a:ext uri="{FF2B5EF4-FFF2-40B4-BE49-F238E27FC236}">
                <a16:creationId xmlns:a16="http://schemas.microsoft.com/office/drawing/2014/main" id="{BB69B2C1-290D-4E59-B3CD-6DB32DE90515}"/>
              </a:ext>
            </a:extLst>
          </p:cNvPr>
          <p:cNvSpPr/>
          <p:nvPr/>
        </p:nvSpPr>
        <p:spPr>
          <a:xfrm>
            <a:off x="2585157" y="2985859"/>
            <a:ext cx="4084102" cy="515775"/>
          </a:xfrm>
          <a:prstGeom prst="rect">
            <a:avLst/>
          </a:prstGeom>
          <a:solidFill>
            <a:srgbClr val="37474F"/>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a:solidFill>
                  <a:schemeClr val="bg1"/>
                </a:solidFill>
                <a:latin typeface="游ゴシック" panose="020B0400000000000000" pitchFamily="50" charset="-128"/>
                <a:ea typeface="游ゴシック" panose="020B0400000000000000" pitchFamily="50" charset="-128"/>
              </a:rPr>
              <a:t>ワークフロー</a:t>
            </a:r>
            <a:r>
              <a:rPr lang="en-US" altLang="ja-JP" sz="1846" b="1">
                <a:solidFill>
                  <a:schemeClr val="bg1"/>
                </a:solidFill>
                <a:latin typeface="游ゴシック" panose="020B0400000000000000" pitchFamily="50" charset="-128"/>
                <a:ea typeface="游ゴシック" panose="020B0400000000000000" pitchFamily="50" charset="-128"/>
              </a:rPr>
              <a:t>【 </a:t>
            </a:r>
            <a:r>
              <a:rPr lang="en-US" altLang="ja-JP" sz="1846" b="1" err="1">
                <a:solidFill>
                  <a:schemeClr val="bg1"/>
                </a:solidFill>
                <a:latin typeface="游ゴシック" panose="020B0400000000000000" pitchFamily="50" charset="-128"/>
                <a:ea typeface="游ゴシック" panose="020B0400000000000000" pitchFamily="50" charset="-128"/>
              </a:rPr>
              <a:t>Geppo</a:t>
            </a:r>
            <a:r>
              <a:rPr lang="ja-JP" altLang="en-US" sz="1846" b="1">
                <a:solidFill>
                  <a:schemeClr val="bg1"/>
                </a:solidFill>
                <a:latin typeface="游ゴシック" panose="020B0400000000000000" pitchFamily="50" charset="-128"/>
                <a:ea typeface="游ゴシック" panose="020B0400000000000000" pitchFamily="50" charset="-128"/>
              </a:rPr>
              <a:t>活動</a:t>
            </a:r>
            <a:r>
              <a:rPr lang="en-US" altLang="ja-JP" sz="1846" b="1">
                <a:solidFill>
                  <a:schemeClr val="bg1"/>
                </a:solidFill>
                <a:latin typeface="游ゴシック" panose="020B0400000000000000" pitchFamily="50" charset="-128"/>
                <a:ea typeface="游ゴシック" panose="020B0400000000000000" pitchFamily="50" charset="-128"/>
              </a:rPr>
              <a:t>】</a:t>
            </a:r>
            <a:endParaRPr lang="ja-JP" altLang="en-US" sz="1846" b="1">
              <a:solidFill>
                <a:schemeClr val="bg1"/>
              </a:solidFill>
              <a:latin typeface="游ゴシック" panose="020B0400000000000000" pitchFamily="50" charset="-128"/>
              <a:ea typeface="游ゴシック" panose="020B0400000000000000" pitchFamily="50" charset="-128"/>
            </a:endParaRPr>
          </a:p>
        </p:txBody>
      </p:sp>
      <p:sp>
        <p:nvSpPr>
          <p:cNvPr id="42" name="コンテンツ プレースホルダー 1">
            <a:extLst>
              <a:ext uri="{FF2B5EF4-FFF2-40B4-BE49-F238E27FC236}">
                <a16:creationId xmlns:a16="http://schemas.microsoft.com/office/drawing/2014/main" id="{ACF67D27-9E9C-4211-9700-B84754A28EDF}"/>
              </a:ext>
            </a:extLst>
          </p:cNvPr>
          <p:cNvSpPr txBox="1">
            <a:spLocks/>
          </p:cNvSpPr>
          <p:nvPr/>
        </p:nvSpPr>
        <p:spPr>
          <a:xfrm>
            <a:off x="701280" y="2511799"/>
            <a:ext cx="1717282" cy="584168"/>
          </a:xfrm>
          <a:prstGeom prst="roundRect">
            <a:avLst/>
          </a:prstGeom>
          <a:noFill/>
          <a:ln w="38100">
            <a:solidFill>
              <a:srgbClr val="00BEB4"/>
            </a:solidFill>
            <a:prstDash val="solid"/>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b="1">
                <a:solidFill>
                  <a:srgbClr val="000000"/>
                </a:solidFill>
                <a:latin typeface="游ゴシック" panose="020B0400000000000000" pitchFamily="50" charset="-128"/>
                <a:ea typeface="游ゴシック" panose="020B0400000000000000" pitchFamily="50" charset="-128"/>
              </a:rPr>
              <a:t>０．導入準備</a:t>
            </a:r>
            <a:endParaRPr lang="en-US" altLang="ja-JP" sz="1846" b="1">
              <a:solidFill>
                <a:srgbClr val="000000"/>
              </a:solidFill>
              <a:latin typeface="游ゴシック" panose="020B0400000000000000" pitchFamily="50" charset="-128"/>
              <a:ea typeface="游ゴシック" panose="020B0400000000000000" pitchFamily="50" charset="-128"/>
            </a:endParaRPr>
          </a:p>
        </p:txBody>
      </p:sp>
      <p:pic>
        <p:nvPicPr>
          <p:cNvPr id="20" name="グラフィックス 19" descr="線矢印: 反時計回りの曲線">
            <a:extLst>
              <a:ext uri="{FF2B5EF4-FFF2-40B4-BE49-F238E27FC236}">
                <a16:creationId xmlns:a16="http://schemas.microsoft.com/office/drawing/2014/main" id="{5ED66968-F7C6-4DA1-BDF6-3A10039A05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348910">
            <a:off x="67160" y="2812368"/>
            <a:ext cx="769418" cy="844061"/>
          </a:xfrm>
          <a:prstGeom prst="rect">
            <a:avLst/>
          </a:prstGeom>
        </p:spPr>
      </p:pic>
      <p:sp>
        <p:nvSpPr>
          <p:cNvPr id="19" name="コンテンツ プレースホルダー 1">
            <a:extLst>
              <a:ext uri="{FF2B5EF4-FFF2-40B4-BE49-F238E27FC236}">
                <a16:creationId xmlns:a16="http://schemas.microsoft.com/office/drawing/2014/main" id="{26A4ECC3-26A3-4392-B3AF-ABE2893D2B3B}"/>
              </a:ext>
            </a:extLst>
          </p:cNvPr>
          <p:cNvSpPr txBox="1">
            <a:spLocks/>
          </p:cNvSpPr>
          <p:nvPr/>
        </p:nvSpPr>
        <p:spPr>
          <a:xfrm>
            <a:off x="368739" y="3884488"/>
            <a:ext cx="3473638" cy="584168"/>
          </a:xfrm>
          <a:prstGeom prst="roundRect">
            <a:avLst/>
          </a:prstGeom>
          <a:solidFill>
            <a:srgbClr val="00BEB4"/>
          </a:solidFill>
          <a:ln w="38100">
            <a:noFill/>
            <a:prstDash val="sysDash"/>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215" b="1">
                <a:solidFill>
                  <a:schemeClr val="bg1"/>
                </a:solidFill>
                <a:latin typeface="游ゴシック" panose="020B0400000000000000" pitchFamily="50" charset="-128"/>
                <a:ea typeface="游ゴシック" panose="020B0400000000000000" pitchFamily="50" charset="-128"/>
              </a:rPr>
              <a:t>※</a:t>
            </a:r>
            <a:r>
              <a:rPr lang="ja-JP" altLang="en-US" sz="2215" b="1">
                <a:solidFill>
                  <a:schemeClr val="bg1"/>
                </a:solidFill>
                <a:latin typeface="游ゴシック" panose="020B0400000000000000" pitchFamily="50" charset="-128"/>
                <a:ea typeface="游ゴシック" panose="020B0400000000000000" pitchFamily="50" charset="-128"/>
              </a:rPr>
              <a:t>仮説立て</a:t>
            </a:r>
            <a:endParaRPr lang="en-US" altLang="ja-JP" sz="2215" b="1">
              <a:solidFill>
                <a:schemeClr val="bg1"/>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9C8D8819-944A-4B1D-9311-568BABEE4A85}"/>
              </a:ext>
            </a:extLst>
          </p:cNvPr>
          <p:cNvSpPr/>
          <p:nvPr/>
        </p:nvSpPr>
        <p:spPr>
          <a:xfrm>
            <a:off x="3934268" y="3731637"/>
            <a:ext cx="5010598" cy="889870"/>
          </a:xfrm>
          <a:prstGeom prst="rect">
            <a:avLst/>
          </a:prstGeom>
          <a:solidFill>
            <a:schemeClr val="bg1"/>
          </a:solidFill>
          <a:ln w="28575">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400">
                <a:solidFill>
                  <a:srgbClr val="37474F"/>
                </a:solidFill>
                <a:latin typeface="游ゴシック" panose="020B0400000000000000" pitchFamily="50" charset="-128"/>
                <a:ea typeface="游ゴシック" panose="020B0400000000000000" pitchFamily="50" charset="-128"/>
              </a:rPr>
              <a:t>概ね経営や人事の方々の肌感覚とサーベイ結果は一致するため、仮説を立てた上で、結果を確認することで、より具体的な打ち手の検討に繋がりやすくなります</a:t>
            </a:r>
          </a:p>
        </p:txBody>
      </p:sp>
      <p:sp>
        <p:nvSpPr>
          <p:cNvPr id="3" name="スライド番号プレースホルダー 2">
            <a:extLst>
              <a:ext uri="{FF2B5EF4-FFF2-40B4-BE49-F238E27FC236}">
                <a16:creationId xmlns:a16="http://schemas.microsoft.com/office/drawing/2014/main" id="{D1136EBC-205E-442D-B487-912758FB5BE8}"/>
              </a:ext>
            </a:extLst>
          </p:cNvPr>
          <p:cNvSpPr>
            <a:spLocks noGrp="1"/>
          </p:cNvSpPr>
          <p:nvPr>
            <p:ph type="sldNum" sz="quarter" idx="2"/>
          </p:nvPr>
        </p:nvSpPr>
        <p:spPr/>
        <p:txBody>
          <a:bodyPr/>
          <a:lstStyle/>
          <a:p>
            <a:fld id="{86CB4B4D-7CA3-9044-876B-883B54F8677D}" type="slidenum">
              <a:rPr lang="en-US" altLang="ja-JP" smtClean="0"/>
              <a:t>2</a:t>
            </a:fld>
            <a:endParaRPr lang="ja-JP" altLang="en-US"/>
          </a:p>
        </p:txBody>
      </p:sp>
    </p:spTree>
    <p:extLst>
      <p:ext uri="{BB962C8B-B14F-4D97-AF65-F5344CB8AC3E}">
        <p14:creationId xmlns:p14="http://schemas.microsoft.com/office/powerpoint/2010/main" val="7132072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latin typeface="游ゴシック"/>
                <a:ea typeface="游ゴシック"/>
                <a:cs typeface="HGMaruGothicMPRO" charset="-128"/>
              </a:rPr>
              <a:t>仮説立て</a:t>
            </a:r>
            <a:endParaRPr kumimoji="1" lang="ja-JP" altLang="en-US">
              <a:latin typeface="游ゴシック"/>
              <a:ea typeface="游ゴシック"/>
            </a:endParaRPr>
          </a:p>
        </p:txBody>
      </p:sp>
      <p:sp>
        <p:nvSpPr>
          <p:cNvPr id="45" name="テキスト ボックス 14"/>
          <p:cNvSpPr txBox="1"/>
          <p:nvPr/>
        </p:nvSpPr>
        <p:spPr>
          <a:xfrm>
            <a:off x="0" y="1157917"/>
            <a:ext cx="9143999" cy="861774"/>
          </a:xfrm>
          <a:prstGeom prst="rect">
            <a:avLst/>
          </a:prstGeom>
          <a:noFill/>
        </p:spPr>
        <p:txBody>
          <a:bodyPr wrap="square" lIns="91440" tIns="45720" rIns="91440" bIns="45720" rtlCol="0" anchor="t">
            <a:spAutoFit/>
          </a:bodyPr>
          <a:lstStyle/>
          <a:p>
            <a:r>
              <a:rPr lang="ja-JP" altLang="en-US" sz="1800" b="1">
                <a:solidFill>
                  <a:srgbClr val="37474F"/>
                </a:solidFill>
                <a:latin typeface="游ゴシック" panose="020B0400000000000000" pitchFamily="50" charset="-128"/>
                <a:ea typeface="游ゴシック" panose="020B0400000000000000" pitchFamily="50" charset="-128"/>
                <a:cs typeface="HGMaruGothicMPRO" charset="-128"/>
              </a:rPr>
              <a:t>配信開始までに説明因子の中で、課題感のあると思われるものを</a:t>
            </a:r>
            <a:endParaRPr lang="en-US" altLang="ja-JP" sz="1800" b="1">
              <a:solidFill>
                <a:srgbClr val="37474F"/>
              </a:solidFill>
              <a:latin typeface="游ゴシック" panose="020B0400000000000000" pitchFamily="50" charset="-128"/>
              <a:ea typeface="游ゴシック" panose="020B0400000000000000" pitchFamily="50" charset="-128"/>
              <a:cs typeface="HGMaruGothicMPRO" charset="-128"/>
            </a:endParaRPr>
          </a:p>
          <a:p>
            <a:r>
              <a:rPr lang="ja-JP" altLang="en-US" sz="1800" b="1">
                <a:solidFill>
                  <a:srgbClr val="37474F"/>
                </a:solidFill>
                <a:latin typeface="游ゴシック"/>
                <a:ea typeface="游ゴシック"/>
                <a:cs typeface="HGMaruGothicMPRO" charset="-128"/>
              </a:rPr>
              <a:t>以下フォームより</a:t>
            </a:r>
            <a:r>
              <a:rPr lang="en-US" altLang="ja-JP" sz="1800" b="1" dirty="0">
                <a:solidFill>
                  <a:srgbClr val="37474F"/>
                </a:solidFill>
                <a:latin typeface="游ゴシック"/>
                <a:ea typeface="游ゴシック"/>
                <a:cs typeface="HGMaruGothicMPRO" charset="-128"/>
              </a:rPr>
              <a:t>3</a:t>
            </a:r>
            <a:r>
              <a:rPr lang="ja-JP" altLang="en-US" sz="1800" b="1">
                <a:solidFill>
                  <a:srgbClr val="37474F"/>
                </a:solidFill>
                <a:latin typeface="游ゴシック"/>
                <a:ea typeface="游ゴシック"/>
                <a:cs typeface="HGMaruGothicMPRO" charset="-128"/>
              </a:rPr>
              <a:t>つまで回答をお願いします。</a:t>
            </a:r>
            <a:br>
              <a:rPr lang="en-US" altLang="ja-JP" sz="1800" b="1" dirty="0">
                <a:latin typeface="游ゴシック" panose="020B0400000000000000" pitchFamily="50" charset="-128"/>
                <a:ea typeface="游ゴシック" panose="020B0400000000000000" pitchFamily="50" charset="-128"/>
                <a:cs typeface="HGMaruGothicMPRO" charset="-128"/>
              </a:rPr>
            </a:br>
            <a:r>
              <a:rPr lang="en-US" altLang="ja-JP" sz="1400" b="1" dirty="0">
                <a:solidFill>
                  <a:srgbClr val="37474F"/>
                </a:solidFill>
                <a:latin typeface="游ゴシック"/>
                <a:ea typeface="游ゴシック"/>
                <a:cs typeface="HGMaruGothicMPRO" charset="-128"/>
              </a:rPr>
              <a:t>※</a:t>
            </a:r>
            <a:r>
              <a:rPr lang="ja-JP" altLang="en-US" sz="1400" b="1">
                <a:solidFill>
                  <a:srgbClr val="37474F"/>
                </a:solidFill>
                <a:latin typeface="游ゴシック"/>
                <a:ea typeface="游ゴシック"/>
                <a:cs typeface="HGMaruGothicMPRO" charset="-128"/>
              </a:rPr>
              <a:t>振り返りの際の着目ポイントといたします。</a:t>
            </a:r>
            <a:endParaRPr lang="ja-JP" altLang="en-US" sz="1800" b="1">
              <a:solidFill>
                <a:srgbClr val="37474F"/>
              </a:solidFill>
              <a:latin typeface="游ゴシック"/>
              <a:ea typeface="游ゴシック"/>
              <a:cs typeface="HGMaruGothicMPRO" charset="-128"/>
            </a:endParaRPr>
          </a:p>
        </p:txBody>
      </p:sp>
      <p:sp>
        <p:nvSpPr>
          <p:cNvPr id="3" name="スライド番号プレースホルダー 2">
            <a:extLst>
              <a:ext uri="{FF2B5EF4-FFF2-40B4-BE49-F238E27FC236}">
                <a16:creationId xmlns:a16="http://schemas.microsoft.com/office/drawing/2014/main" id="{273966C2-6A16-4B6C-9F9D-93988A123A12}"/>
              </a:ext>
            </a:extLst>
          </p:cNvPr>
          <p:cNvSpPr>
            <a:spLocks noGrp="1"/>
          </p:cNvSpPr>
          <p:nvPr>
            <p:ph type="sldNum" sz="quarter" idx="2"/>
          </p:nvPr>
        </p:nvSpPr>
        <p:spPr/>
        <p:txBody>
          <a:bodyPr/>
          <a:lstStyle/>
          <a:p>
            <a:fld id="{86CB4B4D-7CA3-9044-876B-883B54F8677D}" type="slidenum">
              <a:rPr lang="en-US" altLang="ja-JP" smtClean="0"/>
              <a:t>3</a:t>
            </a:fld>
            <a:endParaRPr lang="ja-JP" altLang="en-US"/>
          </a:p>
        </p:txBody>
      </p:sp>
      <p:sp>
        <p:nvSpPr>
          <p:cNvPr id="24" name="テキスト ボックス 14">
            <a:extLst>
              <a:ext uri="{FF2B5EF4-FFF2-40B4-BE49-F238E27FC236}">
                <a16:creationId xmlns:a16="http://schemas.microsoft.com/office/drawing/2014/main" id="{AFA77611-94DC-4AB5-B276-3798A75EF1CF}"/>
              </a:ext>
            </a:extLst>
          </p:cNvPr>
          <p:cNvSpPr txBox="1"/>
          <p:nvPr/>
        </p:nvSpPr>
        <p:spPr>
          <a:xfrm>
            <a:off x="626998" y="2155341"/>
            <a:ext cx="7897209" cy="400110"/>
          </a:xfrm>
          <a:prstGeom prst="rect">
            <a:avLst/>
          </a:prstGeom>
        </p:spPr>
        <p:txBody>
          <a:bodyPr wrap="square" lIns="91440" tIns="45720" rIns="91440" bIns="45720" rtlCol="0" anchor="t">
            <a:spAutoFit/>
          </a:bodyPr>
          <a:lstStyle/>
          <a:p>
            <a:r>
              <a:rPr lang="en-US" altLang="ja-JP" sz="2000" dirty="0">
                <a:latin typeface="NotoSansJP"/>
                <a:hlinkClick r:id="rId3"/>
              </a:rPr>
              <a:t>エンゲージメントサーベイ事前仮説アンケート</a:t>
            </a:r>
            <a:endParaRPr lang="en-US" altLang="ja-JP" sz="2000">
              <a:solidFill>
                <a:schemeClr val="tx1"/>
              </a:solidFill>
              <a:latin typeface="NotoSansJP"/>
              <a:ea typeface="游ゴシック" panose="020B0400000000000000" pitchFamily="50" charset="-128"/>
              <a:cs typeface="HGMaruGothicMPRO" charset="-128"/>
            </a:endParaRPr>
          </a:p>
        </p:txBody>
      </p:sp>
      <p:pic>
        <p:nvPicPr>
          <p:cNvPr id="4" name="図 3" descr="グラフィカル ユーザー インターフェイス, テキスト, アプリケーション, メール&#10;&#10;説明は自動で生成されたものです">
            <a:extLst>
              <a:ext uri="{FF2B5EF4-FFF2-40B4-BE49-F238E27FC236}">
                <a16:creationId xmlns:a16="http://schemas.microsoft.com/office/drawing/2014/main" id="{D34BC08C-91A1-DAD7-B26B-49141AC82D55}"/>
              </a:ext>
            </a:extLst>
          </p:cNvPr>
          <p:cNvPicPr>
            <a:picLocks noChangeAspect="1"/>
          </p:cNvPicPr>
          <p:nvPr/>
        </p:nvPicPr>
        <p:blipFill>
          <a:blip r:embed="rId4"/>
          <a:stretch>
            <a:fillRect/>
          </a:stretch>
        </p:blipFill>
        <p:spPr>
          <a:xfrm>
            <a:off x="982870" y="2739592"/>
            <a:ext cx="7178261" cy="3896728"/>
          </a:xfrm>
          <a:prstGeom prst="rect">
            <a:avLst/>
          </a:prstGeom>
        </p:spPr>
      </p:pic>
    </p:spTree>
    <p:extLst>
      <p:ext uri="{BB962C8B-B14F-4D97-AF65-F5344CB8AC3E}">
        <p14:creationId xmlns:p14="http://schemas.microsoft.com/office/powerpoint/2010/main" val="1843598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3243C75-C136-42AA-8DE7-801D9BB16BAE}"/>
              </a:ext>
            </a:extLst>
          </p:cNvPr>
          <p:cNvSpPr>
            <a:spLocks noGrp="1"/>
          </p:cNvSpPr>
          <p:nvPr>
            <p:ph type="title"/>
          </p:nvPr>
        </p:nvSpPr>
        <p:spPr>
          <a:xfrm>
            <a:off x="395085" y="265244"/>
            <a:ext cx="3385542" cy="369332"/>
          </a:xfrm>
        </p:spPr>
        <p:txBody>
          <a:bodyPr/>
          <a:lstStyle/>
          <a:p>
            <a:r>
              <a:rPr lang="ja-JP" altLang="en-US" b="1">
                <a:cs typeface="源真ゴシック Bold" panose="020B0602020203020207" pitchFamily="50" charset="-128"/>
              </a:rPr>
              <a:t>高回答率実現のポイント</a:t>
            </a:r>
            <a:endParaRPr lang="ja-JP" altLang="en-US"/>
          </a:p>
        </p:txBody>
      </p:sp>
      <p:sp>
        <p:nvSpPr>
          <p:cNvPr id="4" name="スライド番号プレースホルダー 3">
            <a:extLst>
              <a:ext uri="{FF2B5EF4-FFF2-40B4-BE49-F238E27FC236}">
                <a16:creationId xmlns:a16="http://schemas.microsoft.com/office/drawing/2014/main" id="{4DA52F94-80C2-4600-A432-9AE2A85AF486}"/>
              </a:ext>
            </a:extLst>
          </p:cNvPr>
          <p:cNvSpPr>
            <a:spLocks noGrp="1"/>
          </p:cNvSpPr>
          <p:nvPr>
            <p:ph type="sldNum" sz="quarter" idx="2"/>
          </p:nvPr>
        </p:nvSpPr>
        <p:spPr/>
        <p:txBody>
          <a:bodyPr/>
          <a:lstStyle/>
          <a:p>
            <a:fld id="{86CB4B4D-7CA3-9044-876B-883B54F8677D}" type="slidenum">
              <a:rPr lang="en-US" altLang="ja-JP" smtClean="0"/>
              <a:t>4</a:t>
            </a:fld>
            <a:endParaRPr lang="ja-JP" altLang="en-US"/>
          </a:p>
        </p:txBody>
      </p:sp>
      <p:sp>
        <p:nvSpPr>
          <p:cNvPr id="51" name="テキスト ボックス 14"/>
          <p:cNvSpPr txBox="1"/>
          <p:nvPr/>
        </p:nvSpPr>
        <p:spPr>
          <a:xfrm>
            <a:off x="0" y="2300956"/>
            <a:ext cx="9144000" cy="2876941"/>
          </a:xfrm>
          <a:prstGeom prst="rect">
            <a:avLst/>
          </a:prstGeom>
          <a:noFill/>
        </p:spPr>
        <p:txBody>
          <a:bodyPr wrap="square" rtlCol="0" anchor="t">
            <a:spAutoFit/>
          </a:bodyPr>
          <a:lstStyle/>
          <a:p>
            <a:pPr algn="ctr"/>
            <a:r>
              <a:rPr lang="ja-JP" altLang="en-US" sz="258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高回答率につながるポイントは</a:t>
            </a:r>
            <a:endParaRPr lang="en-US" altLang="ja-JP" sz="258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endParaRPr lang="en-US" altLang="ja-JP" sz="258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「管理職の巻き込み」</a:t>
            </a:r>
            <a:endParaRPr lang="en-US" altLang="ja-JP"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endParaRPr lang="en-US" altLang="ja-JP"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「従業員の</a:t>
            </a:r>
            <a:r>
              <a:rPr lang="en-US" altLang="ja-JP" sz="2585" b="1" u="sng" err="1">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Geppo</a:t>
            </a:r>
            <a:r>
              <a:rPr lang="ja-JP" altLang="en-US" sz="2585" b="1" u="sng" err="1">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への</a:t>
            </a:r>
            <a:r>
              <a:rPr lang="ja-JP" altLang="en-US"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信頼」</a:t>
            </a:r>
            <a:endParaRPr lang="en-US" altLang="ja-JP" sz="2585" b="1" u="sng">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endParaRPr lang="en-US" altLang="ja-JP" sz="2585" b="1" u="sng">
              <a:solidFill>
                <a:srgbClr val="FF0000"/>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258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になります。</a:t>
            </a:r>
            <a:endParaRPr lang="en-US" altLang="ja-JP" sz="2585"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Tree>
    <p:extLst>
      <p:ext uri="{BB962C8B-B14F-4D97-AF65-F5344CB8AC3E}">
        <p14:creationId xmlns:p14="http://schemas.microsoft.com/office/powerpoint/2010/main" val="25605685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95085" y="265244"/>
            <a:ext cx="6068969" cy="369332"/>
          </a:xfrm>
        </p:spPr>
        <p:txBody>
          <a:bodyPr/>
          <a:lstStyle/>
          <a:p>
            <a:r>
              <a:rPr lang="ja-JP" altLang="en-US" b="1">
                <a:cs typeface="源真ゴシック Bold" panose="020B0602020203020207" pitchFamily="50" charset="-128"/>
              </a:rPr>
              <a:t>高回答率実現のポイント</a:t>
            </a:r>
            <a:r>
              <a:rPr lang="en-US" altLang="ja-JP" b="1">
                <a:cs typeface="源真ゴシック Bold" panose="020B0602020203020207" pitchFamily="50" charset="-128"/>
              </a:rPr>
              <a:t>- </a:t>
            </a:r>
            <a:r>
              <a:rPr lang="ja-JP" altLang="en-US" b="1">
                <a:cs typeface="源真ゴシック Bold" panose="020B0602020203020207" pitchFamily="50" charset="-128"/>
              </a:rPr>
              <a:t>管理職の巻き込み</a:t>
            </a:r>
            <a:endParaRPr lang="en-US" b="1">
              <a:cs typeface="源真ゴシック Bold" panose="020B0602020203020207" pitchFamily="50" charset="-128"/>
            </a:endParaRPr>
          </a:p>
        </p:txBody>
      </p:sp>
      <p:sp>
        <p:nvSpPr>
          <p:cNvPr id="2" name="スライド番号プレースホルダー 1">
            <a:extLst>
              <a:ext uri="{FF2B5EF4-FFF2-40B4-BE49-F238E27FC236}">
                <a16:creationId xmlns:a16="http://schemas.microsoft.com/office/drawing/2014/main" id="{FCF8B396-4A4E-40BA-BC75-8BDDF92F0A93}"/>
              </a:ext>
            </a:extLst>
          </p:cNvPr>
          <p:cNvSpPr>
            <a:spLocks noGrp="1"/>
          </p:cNvSpPr>
          <p:nvPr>
            <p:ph type="sldNum" sz="quarter" idx="2"/>
          </p:nvPr>
        </p:nvSpPr>
        <p:spPr/>
        <p:txBody>
          <a:bodyPr/>
          <a:lstStyle/>
          <a:p>
            <a:fld id="{86CB4B4D-7CA3-9044-876B-883B54F8677D}" type="slidenum">
              <a:rPr lang="en-US" altLang="ja-JP" smtClean="0"/>
              <a:t>5</a:t>
            </a:fld>
            <a:endParaRPr lang="ja-JP" altLang="en-US"/>
          </a:p>
        </p:txBody>
      </p:sp>
      <p:sp>
        <p:nvSpPr>
          <p:cNvPr id="29" name="テキスト ボックス 14"/>
          <p:cNvSpPr txBox="1"/>
          <p:nvPr/>
        </p:nvSpPr>
        <p:spPr>
          <a:xfrm>
            <a:off x="1" y="1156673"/>
            <a:ext cx="9143999" cy="660437"/>
          </a:xfrm>
          <a:prstGeom prst="rect">
            <a:avLst/>
          </a:prstGeom>
          <a:noFill/>
        </p:spPr>
        <p:txBody>
          <a:bodyPr wrap="square" rtlCol="0" anchor="t">
            <a:spAutoFit/>
          </a:bodyPr>
          <a:lstStyle/>
          <a:p>
            <a:pPr algn="ctr"/>
            <a:r>
              <a:rPr lang="ja-JP" altLang="en-US" sz="1846" b="1">
                <a:solidFill>
                  <a:srgbClr val="E16B6B"/>
                </a:solidFill>
                <a:latin typeface="游ゴシック" panose="020B0400000000000000" pitchFamily="50" charset="-128"/>
                <a:ea typeface="游ゴシック" panose="020B0400000000000000" pitchFamily="50" charset="-128"/>
                <a:cs typeface="源真ゴシック Bold" panose="020B0602020203020207" pitchFamily="50" charset="-128"/>
              </a:rPr>
              <a:t>「管理職の巻き込み」</a:t>
            </a:r>
            <a:r>
              <a:rPr lang="ja-JP" altLang="en-US" sz="1846"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が非常に重要です。</a:t>
            </a:r>
            <a:endParaRPr lang="en-US" altLang="ja-JP" sz="1846"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lang="ja-JP" altLang="en-US" sz="1846"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経営の意思決定事項として、トップダウンで指示いただくことが効果的です。</a:t>
            </a:r>
            <a:endParaRPr lang="en-US" altLang="ja-JP" sz="1846"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grpSp>
        <p:nvGrpSpPr>
          <p:cNvPr id="11" name="グループ化 10"/>
          <p:cNvGrpSpPr/>
          <p:nvPr/>
        </p:nvGrpSpPr>
        <p:grpSpPr>
          <a:xfrm>
            <a:off x="657100" y="2155684"/>
            <a:ext cx="7918285" cy="3766443"/>
            <a:chOff x="711858" y="1879332"/>
            <a:chExt cx="8578142" cy="4080313"/>
          </a:xfrm>
        </p:grpSpPr>
        <p:sp>
          <p:nvSpPr>
            <p:cNvPr id="27" name="角丸四角形 26"/>
            <p:cNvSpPr/>
            <p:nvPr/>
          </p:nvSpPr>
          <p:spPr>
            <a:xfrm>
              <a:off x="6705452" y="1939591"/>
              <a:ext cx="988492" cy="649321"/>
            </a:xfrm>
            <a:prstGeom prst="roundRect">
              <a:avLst/>
            </a:prstGeom>
            <a:solidFill>
              <a:srgbClr val="DA4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人事</a:t>
              </a:r>
              <a:endParaRPr kumimoji="1" lang="en-US" altLang="ja-JP" sz="1662" b="1">
                <a:latin typeface="游ゴシック" panose="020B0400000000000000" pitchFamily="50" charset="-128"/>
                <a:ea typeface="游ゴシック" panose="020B0400000000000000" pitchFamily="50" charset="-128"/>
                <a:cs typeface="源真ゴシック Bold" panose="020B0602020203020207" pitchFamily="50" charset="-128"/>
              </a:endParaRPr>
            </a:p>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事務局</a:t>
              </a:r>
            </a:p>
          </p:txBody>
        </p:sp>
        <p:sp>
          <p:nvSpPr>
            <p:cNvPr id="28" name="角丸四角形 27"/>
            <p:cNvSpPr/>
            <p:nvPr/>
          </p:nvSpPr>
          <p:spPr>
            <a:xfrm>
              <a:off x="3718092" y="1962838"/>
              <a:ext cx="988492" cy="5994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経営</a:t>
              </a:r>
            </a:p>
          </p:txBody>
        </p:sp>
        <p:sp>
          <p:nvSpPr>
            <p:cNvPr id="30" name="角丸四角形 29"/>
            <p:cNvSpPr/>
            <p:nvPr/>
          </p:nvSpPr>
          <p:spPr>
            <a:xfrm>
              <a:off x="1997845" y="3570988"/>
              <a:ext cx="991676" cy="53999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ja-JP" sz="1662" b="1">
                  <a:latin typeface="游ゴシック" panose="020B0400000000000000" pitchFamily="50" charset="-128"/>
                  <a:ea typeface="游ゴシック" panose="020B0400000000000000" pitchFamily="50" charset="-128"/>
                  <a:cs typeface="源真ゴシック Bold" panose="020B0602020203020207" pitchFamily="50" charset="-128"/>
                </a:rPr>
                <a:t>管理職</a:t>
              </a:r>
              <a:endParaRPr kumimoji="1" lang="ja-JP" altLang="en-US" sz="2954" b="1">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
          <p:nvSpPr>
            <p:cNvPr id="33" name="角丸四角形 32"/>
            <p:cNvSpPr/>
            <p:nvPr/>
          </p:nvSpPr>
          <p:spPr>
            <a:xfrm>
              <a:off x="5396993" y="3566100"/>
              <a:ext cx="990614" cy="53999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管理職</a:t>
              </a:r>
            </a:p>
          </p:txBody>
        </p:sp>
        <p:sp>
          <p:nvSpPr>
            <p:cNvPr id="34" name="角丸四角形 33"/>
            <p:cNvSpPr/>
            <p:nvPr/>
          </p:nvSpPr>
          <p:spPr>
            <a:xfrm>
              <a:off x="1443759" y="5418584"/>
              <a:ext cx="993799" cy="5399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従業員</a:t>
              </a:r>
              <a:endParaRPr kumimoji="1" lang="en-US" altLang="ja-JP" sz="1662" b="1">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
          <p:nvSpPr>
            <p:cNvPr id="36" name="角丸四角形 35"/>
            <p:cNvSpPr/>
            <p:nvPr/>
          </p:nvSpPr>
          <p:spPr>
            <a:xfrm>
              <a:off x="2579282" y="5418584"/>
              <a:ext cx="994239" cy="5399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kumimoji="1" lang="ja-JP" altLang="ja-JP" sz="1662" b="1">
                  <a:latin typeface="游ゴシック" panose="020B0400000000000000" pitchFamily="50" charset="-128"/>
                  <a:ea typeface="游ゴシック" panose="020B0400000000000000" pitchFamily="50" charset="-128"/>
                  <a:cs typeface="源真ゴシック Bold" panose="020B0602020203020207" pitchFamily="50" charset="-128"/>
                </a:rPr>
                <a:t>従業員</a:t>
              </a:r>
              <a:endParaRPr lang="ja-JP" altLang="ja-JP" sz="1662" b="1">
                <a:latin typeface="游ゴシック" panose="020B0400000000000000" pitchFamily="50" charset="-128"/>
                <a:ea typeface="游ゴシック" panose="020B0400000000000000" pitchFamily="50" charset="-128"/>
                <a:cs typeface="源真ゴシック Bold" panose="020B0602020203020207" pitchFamily="50" charset="-128"/>
              </a:endParaRPr>
            </a:p>
          </p:txBody>
        </p:sp>
        <p:sp>
          <p:nvSpPr>
            <p:cNvPr id="39" name="角丸四角形 38"/>
            <p:cNvSpPr/>
            <p:nvPr/>
          </p:nvSpPr>
          <p:spPr>
            <a:xfrm>
              <a:off x="4750848" y="5419653"/>
              <a:ext cx="988492" cy="5399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従業員</a:t>
              </a:r>
            </a:p>
          </p:txBody>
        </p:sp>
        <p:sp>
          <p:nvSpPr>
            <p:cNvPr id="40" name="角丸四角形 39"/>
            <p:cNvSpPr/>
            <p:nvPr/>
          </p:nvSpPr>
          <p:spPr>
            <a:xfrm>
              <a:off x="6038049" y="5419653"/>
              <a:ext cx="988491" cy="5399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62" b="1">
                  <a:latin typeface="游ゴシック" panose="020B0400000000000000" pitchFamily="50" charset="-128"/>
                  <a:ea typeface="游ゴシック" panose="020B0400000000000000" pitchFamily="50" charset="-128"/>
                  <a:cs typeface="源真ゴシック Bold" panose="020B0602020203020207" pitchFamily="50" charset="-128"/>
                </a:rPr>
                <a:t>従業員</a:t>
              </a:r>
            </a:p>
          </p:txBody>
        </p:sp>
        <p:cxnSp>
          <p:nvCxnSpPr>
            <p:cNvPr id="41" name="直線矢印コネクタ 40"/>
            <p:cNvCxnSpPr>
              <a:stCxn id="27" idx="1"/>
              <a:endCxn id="28" idx="3"/>
            </p:cNvCxnSpPr>
            <p:nvPr/>
          </p:nvCxnSpPr>
          <p:spPr>
            <a:xfrm flipH="1" flipV="1">
              <a:off x="4706584" y="2262560"/>
              <a:ext cx="1998868" cy="1692"/>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28" idx="2"/>
              <a:endCxn id="30" idx="0"/>
            </p:cNvCxnSpPr>
            <p:nvPr/>
          </p:nvCxnSpPr>
          <p:spPr>
            <a:xfrm rot="5400000">
              <a:off x="2848658" y="2207307"/>
              <a:ext cx="1008707" cy="1718655"/>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a:stCxn id="28" idx="2"/>
              <a:endCxn id="33" idx="0"/>
            </p:cNvCxnSpPr>
            <p:nvPr/>
          </p:nvCxnSpPr>
          <p:spPr>
            <a:xfrm rot="16200000" flipH="1">
              <a:off x="4550410" y="2224209"/>
              <a:ext cx="1003819" cy="1679962"/>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30" idx="2"/>
              <a:endCxn id="34" idx="0"/>
            </p:cNvCxnSpPr>
            <p:nvPr/>
          </p:nvCxnSpPr>
          <p:spPr>
            <a:xfrm rot="5400000">
              <a:off x="1563369" y="4488269"/>
              <a:ext cx="1307605" cy="553024"/>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30" idx="2"/>
              <a:endCxn id="36" idx="0"/>
            </p:cNvCxnSpPr>
            <p:nvPr/>
          </p:nvCxnSpPr>
          <p:spPr>
            <a:xfrm rot="16200000" flipH="1">
              <a:off x="2131240" y="4473421"/>
              <a:ext cx="1307605" cy="582719"/>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a:stCxn id="33" idx="2"/>
              <a:endCxn id="39" idx="0"/>
            </p:cNvCxnSpPr>
            <p:nvPr/>
          </p:nvCxnSpPr>
          <p:spPr>
            <a:xfrm rot="5400000">
              <a:off x="4911916" y="4439269"/>
              <a:ext cx="1313562" cy="647206"/>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33" idx="2"/>
              <a:endCxn id="40" idx="0"/>
            </p:cNvCxnSpPr>
            <p:nvPr/>
          </p:nvCxnSpPr>
          <p:spPr>
            <a:xfrm rot="16200000" flipH="1">
              <a:off x="5555516" y="4442874"/>
              <a:ext cx="1313562" cy="639995"/>
            </a:xfrm>
            <a:prstGeom prst="bentConnector3">
              <a:avLst>
                <a:gd name="adj1" fmla="val 50000"/>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27" idx="2"/>
              <a:endCxn id="40" idx="3"/>
            </p:cNvCxnSpPr>
            <p:nvPr/>
          </p:nvCxnSpPr>
          <p:spPr>
            <a:xfrm rot="5400000">
              <a:off x="5562751" y="4052701"/>
              <a:ext cx="3100737" cy="173158"/>
            </a:xfrm>
            <a:prstGeom prst="bentConnector2">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96"/>
            <p:cNvSpPr txBox="1"/>
            <p:nvPr/>
          </p:nvSpPr>
          <p:spPr>
            <a:xfrm>
              <a:off x="4721857" y="1879332"/>
              <a:ext cx="1872422" cy="35765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①経営会議など</a:t>
              </a:r>
            </a:p>
          </p:txBody>
        </p:sp>
        <p:sp>
          <p:nvSpPr>
            <p:cNvPr id="56" name="テキスト ボックス 97"/>
            <p:cNvSpPr txBox="1"/>
            <p:nvPr/>
          </p:nvSpPr>
          <p:spPr>
            <a:xfrm>
              <a:off x="6762931" y="2927473"/>
              <a:ext cx="2527069" cy="3138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④メール、配布物など</a:t>
              </a:r>
            </a:p>
          </p:txBody>
        </p:sp>
        <p:sp>
          <p:nvSpPr>
            <p:cNvPr id="57" name="テキスト ボックス 98"/>
            <p:cNvSpPr txBox="1"/>
            <p:nvPr/>
          </p:nvSpPr>
          <p:spPr>
            <a:xfrm>
              <a:off x="711858" y="2642749"/>
              <a:ext cx="3166291" cy="3138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②メール、管理職会議など</a:t>
              </a:r>
            </a:p>
          </p:txBody>
        </p:sp>
        <p:sp>
          <p:nvSpPr>
            <p:cNvPr id="58" name="テキスト ボックス 99"/>
            <p:cNvSpPr txBox="1"/>
            <p:nvPr/>
          </p:nvSpPr>
          <p:spPr>
            <a:xfrm>
              <a:off x="3100552" y="4441400"/>
              <a:ext cx="2109483" cy="3138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62" b="1">
                  <a:solidFill>
                    <a:srgbClr val="37474F"/>
                  </a:solidFill>
                  <a:latin typeface="游ゴシック" panose="020B0400000000000000" pitchFamily="50" charset="-128"/>
                  <a:ea typeface="游ゴシック" panose="020B0400000000000000" pitchFamily="50" charset="-128"/>
                  <a:cs typeface="源真ゴシック Bold" panose="020B0602020203020207" pitchFamily="50" charset="-128"/>
                </a:rPr>
                <a:t>③グループ会など</a:t>
              </a:r>
            </a:p>
          </p:txBody>
        </p:sp>
      </p:grpSp>
    </p:spTree>
    <p:extLst>
      <p:ext uri="{BB962C8B-B14F-4D97-AF65-F5344CB8AC3E}">
        <p14:creationId xmlns:p14="http://schemas.microsoft.com/office/powerpoint/2010/main" val="239150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95085" y="265244"/>
            <a:ext cx="7046801" cy="369332"/>
          </a:xfrm>
        </p:spPr>
        <p:txBody>
          <a:bodyPr/>
          <a:lstStyle/>
          <a:p>
            <a:r>
              <a:rPr lang="ja-JP" altLang="en-US" b="1">
                <a:cs typeface="源真ゴシック Bold" panose="020B0602020203020207" pitchFamily="50" charset="-128"/>
              </a:rPr>
              <a:t>高回答率実現のポイント</a:t>
            </a:r>
            <a:r>
              <a:rPr lang="en-US" altLang="ja-JP" b="1">
                <a:cs typeface="源真ゴシック Bold" panose="020B0602020203020207" pitchFamily="50" charset="-128"/>
              </a:rPr>
              <a:t>- </a:t>
            </a:r>
            <a:r>
              <a:rPr lang="ja-JP" altLang="en-US" b="1"/>
              <a:t>従業員の</a:t>
            </a:r>
            <a:r>
              <a:rPr lang="en-US" altLang="ja-JP" b="1" err="1"/>
              <a:t>Geppo</a:t>
            </a:r>
            <a:r>
              <a:rPr lang="ja-JP" altLang="en-US" b="1"/>
              <a:t>への信頼</a:t>
            </a:r>
          </a:p>
        </p:txBody>
      </p:sp>
      <p:sp>
        <p:nvSpPr>
          <p:cNvPr id="2" name="スライド番号プレースホルダー 1">
            <a:extLst>
              <a:ext uri="{FF2B5EF4-FFF2-40B4-BE49-F238E27FC236}">
                <a16:creationId xmlns:a16="http://schemas.microsoft.com/office/drawing/2014/main" id="{6EC8B51A-8770-44BD-9DB7-D1BEC9EB00FE}"/>
              </a:ext>
            </a:extLst>
          </p:cNvPr>
          <p:cNvSpPr>
            <a:spLocks noGrp="1"/>
          </p:cNvSpPr>
          <p:nvPr>
            <p:ph type="sldNum" sz="quarter" idx="2"/>
          </p:nvPr>
        </p:nvSpPr>
        <p:spPr/>
        <p:txBody>
          <a:bodyPr/>
          <a:lstStyle/>
          <a:p>
            <a:fld id="{86CB4B4D-7CA3-9044-876B-883B54F8677D}" type="slidenum">
              <a:rPr lang="en-US" altLang="ja-JP" smtClean="0"/>
              <a:t>6</a:t>
            </a:fld>
            <a:endParaRPr lang="ja-JP" altLang="en-US"/>
          </a:p>
        </p:txBody>
      </p:sp>
      <p:sp>
        <p:nvSpPr>
          <p:cNvPr id="7" name="テキスト ボックス 47"/>
          <p:cNvSpPr txBox="1"/>
          <p:nvPr/>
        </p:nvSpPr>
        <p:spPr>
          <a:xfrm>
            <a:off x="562709" y="1292359"/>
            <a:ext cx="8018584" cy="376385"/>
          </a:xfrm>
          <a:prstGeom prst="rect">
            <a:avLst/>
          </a:prstGeom>
          <a:noFill/>
          <a:ln>
            <a:solidFill>
              <a:schemeClr val="bg1"/>
            </a:solidFill>
          </a:ln>
        </p:spPr>
        <p:txBody>
          <a:bodyPr wrap="square" rtlCol="0" anchor="t">
            <a:spAutoFit/>
          </a:bodyPr>
          <a:lstStyle/>
          <a:p>
            <a:pPr algn="ct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従業員・管理者への周知の際は、以下</a:t>
            </a:r>
            <a:r>
              <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rPr>
              <a:t>2</a:t>
            </a:r>
            <a:r>
              <a:rPr lang="ja-JP" altLang="en-US" sz="1846" b="1">
                <a:solidFill>
                  <a:srgbClr val="37474F"/>
                </a:solidFill>
                <a:latin typeface="游ゴシック" panose="020B0400000000000000" pitchFamily="50" charset="-128"/>
                <a:ea typeface="游ゴシック" panose="020B0400000000000000" pitchFamily="50" charset="-128"/>
                <a:cs typeface="HGMaruGothicMPRO" charset="-128"/>
              </a:rPr>
              <a:t>点の徹底をお願いしております。</a:t>
            </a:r>
            <a:endParaRPr lang="en-US" altLang="ja-JP" sz="1846" b="1">
              <a:solidFill>
                <a:srgbClr val="37474F"/>
              </a:solidFill>
              <a:latin typeface="游ゴシック" panose="020B0400000000000000" pitchFamily="50" charset="-128"/>
              <a:ea typeface="游ゴシック" panose="020B0400000000000000" pitchFamily="50" charset="-128"/>
              <a:cs typeface="HGMaruGothicMPRO" charset="-128"/>
            </a:endParaRPr>
          </a:p>
        </p:txBody>
      </p:sp>
      <p:sp>
        <p:nvSpPr>
          <p:cNvPr id="11" name="正方形/長方形 33"/>
          <p:cNvSpPr/>
          <p:nvPr/>
        </p:nvSpPr>
        <p:spPr>
          <a:xfrm>
            <a:off x="404392" y="2753238"/>
            <a:ext cx="3775487" cy="2558459"/>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a:solidFill>
                  <a:srgbClr val="37474F"/>
                </a:solidFill>
                <a:latin typeface="游ゴシック" panose="020B0400000000000000" pitchFamily="50" charset="-128"/>
                <a:ea typeface="游ゴシック" panose="020B0400000000000000" pitchFamily="50" charset="-128"/>
                <a:cs typeface="HGMaruGothicMPRO" charset="-128"/>
              </a:rPr>
              <a:t>閲覧範囲を開示した上で、</a:t>
            </a:r>
            <a:endParaRPr lang="en-US" altLang="ja-JP" sz="1477" b="1">
              <a:solidFill>
                <a:srgbClr val="37474F"/>
              </a:solidFill>
              <a:latin typeface="游ゴシック" panose="020B0400000000000000" pitchFamily="50" charset="-128"/>
              <a:ea typeface="游ゴシック" panose="020B0400000000000000" pitchFamily="50" charset="-128"/>
              <a:cs typeface="HGMaruGothicMPRO" charset="-128"/>
            </a:endParaRPr>
          </a:p>
          <a:p>
            <a:pPr algn="ctr"/>
            <a:r>
              <a:rPr lang="ja-JP" altLang="en-US" sz="1477" b="1" u="sng">
                <a:solidFill>
                  <a:srgbClr val="DA4747"/>
                </a:solidFill>
                <a:latin typeface="游ゴシック" panose="020B0400000000000000" pitchFamily="50" charset="-128"/>
                <a:ea typeface="游ゴシック" panose="020B0400000000000000" pitchFamily="50" charset="-128"/>
                <a:cs typeface="HGMaruGothicMPRO" charset="-128"/>
              </a:rPr>
              <a:t>現状の組織状態について本音回答してほしい旨をお伝えください。</a:t>
            </a:r>
            <a:endParaRPr lang="en-US" altLang="ja-JP" sz="1477" b="1" u="sng">
              <a:solidFill>
                <a:srgbClr val="DA4747"/>
              </a:solidFill>
              <a:latin typeface="游ゴシック" panose="020B0400000000000000" pitchFamily="50" charset="-128"/>
              <a:ea typeface="游ゴシック" panose="020B0400000000000000" pitchFamily="50" charset="-128"/>
              <a:cs typeface="HGMaruGothicMPRO" charset="-128"/>
            </a:endParaRPr>
          </a:p>
        </p:txBody>
      </p:sp>
      <p:sp>
        <p:nvSpPr>
          <p:cNvPr id="13" name="正方形/長方形 30"/>
          <p:cNvSpPr/>
          <p:nvPr/>
        </p:nvSpPr>
        <p:spPr>
          <a:xfrm>
            <a:off x="4964122" y="2753238"/>
            <a:ext cx="3775487" cy="2558459"/>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a:solidFill>
                  <a:srgbClr val="37474F"/>
                </a:solidFill>
                <a:latin typeface="游ゴシック" panose="020B0400000000000000" pitchFamily="50" charset="-128"/>
                <a:ea typeface="游ゴシック" panose="020B0400000000000000" pitchFamily="50" charset="-128"/>
                <a:cs typeface="HGMaruGothicMPRO" charset="-128"/>
              </a:rPr>
              <a:t>理由用途を明確にし、都度その成果を伝えることで透明さが増し、信用されるツールとなることが出来ます。</a:t>
            </a:r>
            <a:endParaRPr lang="en-US" altLang="ja-JP" sz="1477" b="1">
              <a:solidFill>
                <a:srgbClr val="37474F"/>
              </a:solidFill>
              <a:latin typeface="游ゴシック" panose="020B0400000000000000" pitchFamily="50" charset="-128"/>
              <a:ea typeface="游ゴシック" panose="020B0400000000000000" pitchFamily="50" charset="-128"/>
              <a:cs typeface="HGMaruGothicMPRO" charset="-128"/>
            </a:endParaRPr>
          </a:p>
          <a:p>
            <a:pPr algn="ctr"/>
            <a:endParaRPr lang="en-US" altLang="ja-JP" sz="1477" b="1">
              <a:solidFill>
                <a:srgbClr val="37474F"/>
              </a:solidFill>
              <a:latin typeface="游ゴシック" panose="020B0400000000000000" pitchFamily="50" charset="-128"/>
              <a:ea typeface="游ゴシック" panose="020B0400000000000000" pitchFamily="50" charset="-128"/>
              <a:cs typeface="HGMaruGothicMPRO" charset="-128"/>
            </a:endParaRPr>
          </a:p>
          <a:p>
            <a:pPr algn="ctr"/>
            <a:r>
              <a:rPr lang="ja-JP" altLang="en-US" sz="1477" b="1">
                <a:solidFill>
                  <a:srgbClr val="37474F"/>
                </a:solidFill>
                <a:latin typeface="游ゴシック" panose="020B0400000000000000" pitchFamily="50" charset="-128"/>
                <a:ea typeface="游ゴシック" panose="020B0400000000000000" pitchFamily="50" charset="-128"/>
                <a:cs typeface="HGMaruGothicMPRO" charset="-128"/>
              </a:rPr>
              <a:t>また、</a:t>
            </a:r>
            <a:r>
              <a:rPr lang="ja-JP" altLang="en-US" sz="1477" b="1" u="sng">
                <a:solidFill>
                  <a:srgbClr val="DA4747"/>
                </a:solidFill>
                <a:latin typeface="游ゴシック" panose="020B0400000000000000" pitchFamily="50" charset="-128"/>
                <a:ea typeface="游ゴシック" panose="020B0400000000000000" pitchFamily="50" charset="-128"/>
                <a:cs typeface="HGMaruGothicMPRO" charset="-128"/>
              </a:rPr>
              <a:t>評価には使用しないことを</a:t>
            </a:r>
            <a:endParaRPr lang="en-US" altLang="ja-JP" sz="1477" b="1" u="sng">
              <a:solidFill>
                <a:srgbClr val="DA4747"/>
              </a:solidFill>
              <a:latin typeface="游ゴシック" panose="020B0400000000000000" pitchFamily="50" charset="-128"/>
              <a:ea typeface="游ゴシック" panose="020B0400000000000000" pitchFamily="50" charset="-128"/>
              <a:cs typeface="HGMaruGothicMPRO" charset="-128"/>
            </a:endParaRPr>
          </a:p>
          <a:p>
            <a:pPr algn="ctr"/>
            <a:r>
              <a:rPr lang="ja-JP" altLang="en-US" sz="1477" b="1" u="sng">
                <a:solidFill>
                  <a:srgbClr val="DA4747"/>
                </a:solidFill>
                <a:latin typeface="游ゴシック" panose="020B0400000000000000" pitchFamily="50" charset="-128"/>
                <a:ea typeface="游ゴシック" panose="020B0400000000000000" pitchFamily="50" charset="-128"/>
                <a:cs typeface="HGMaruGothicMPRO" charset="-128"/>
              </a:rPr>
              <a:t>明示することも重要です。</a:t>
            </a:r>
            <a:endParaRPr lang="en-US" altLang="ja-JP" sz="1477" b="1" u="sng">
              <a:solidFill>
                <a:srgbClr val="DA4747"/>
              </a:solidFill>
              <a:latin typeface="游ゴシック" panose="020B0400000000000000" pitchFamily="50" charset="-128"/>
              <a:ea typeface="游ゴシック" panose="020B0400000000000000" pitchFamily="50" charset="-128"/>
              <a:cs typeface="HGMaruGothicMPRO" charset="-128"/>
            </a:endParaRPr>
          </a:p>
        </p:txBody>
      </p:sp>
      <p:sp>
        <p:nvSpPr>
          <p:cNvPr id="15" name="正方形/長方形 54"/>
          <p:cNvSpPr/>
          <p:nvPr/>
        </p:nvSpPr>
        <p:spPr>
          <a:xfrm>
            <a:off x="404391" y="2040572"/>
            <a:ext cx="3775487" cy="519321"/>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a:solidFill>
                  <a:schemeClr val="bg1"/>
                </a:solidFill>
                <a:latin typeface="游ゴシック" panose="020B0400000000000000" pitchFamily="50" charset="-128"/>
                <a:ea typeface="游ゴシック" panose="020B0400000000000000" pitchFamily="50" charset="-128"/>
                <a:cs typeface="HGMaruGothicMPRO" charset="-128"/>
              </a:rPr>
              <a:t>閲覧範囲の開示</a:t>
            </a:r>
          </a:p>
        </p:txBody>
      </p:sp>
      <p:sp>
        <p:nvSpPr>
          <p:cNvPr id="16" name="正方形/長方形 58"/>
          <p:cNvSpPr/>
          <p:nvPr/>
        </p:nvSpPr>
        <p:spPr>
          <a:xfrm>
            <a:off x="4964122" y="2049699"/>
            <a:ext cx="3775487" cy="519321"/>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a:solidFill>
                  <a:schemeClr val="bg1"/>
                </a:solidFill>
                <a:latin typeface="游ゴシック" panose="020B0400000000000000" pitchFamily="50" charset="-128"/>
                <a:ea typeface="游ゴシック" panose="020B0400000000000000" pitchFamily="50" charset="-128"/>
                <a:cs typeface="HGMaruGothicMPRO" charset="-128"/>
              </a:rPr>
              <a:t>活用用途の明示</a:t>
            </a:r>
          </a:p>
        </p:txBody>
      </p:sp>
    </p:spTree>
    <p:extLst>
      <p:ext uri="{BB962C8B-B14F-4D97-AF65-F5344CB8AC3E}">
        <p14:creationId xmlns:p14="http://schemas.microsoft.com/office/powerpoint/2010/main" val="29720864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D1FF91-8A3B-46F0-A90E-046230507441}"/>
              </a:ext>
            </a:extLst>
          </p:cNvPr>
          <p:cNvSpPr/>
          <p:nvPr/>
        </p:nvSpPr>
        <p:spPr>
          <a:xfrm>
            <a:off x="326114" y="1188434"/>
            <a:ext cx="8491771" cy="5212365"/>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noAutofit/>
          </a:bodyPr>
          <a:lstStyle/>
          <a:p>
            <a:pPr defTabSz="539275"/>
            <a:endParaRPr lang="ja-JP" altLang="en-US" sz="2031">
              <a:solidFill>
                <a:srgbClr val="FFFFFF"/>
              </a:solidFill>
              <a:latin typeface="+mn-lt"/>
              <a:ea typeface="+mn-ea"/>
              <a:cs typeface="+mn-cs"/>
              <a:sym typeface="ヒラギノ角ゴ ProN W3"/>
            </a:endParaRPr>
          </a:p>
        </p:txBody>
      </p:sp>
      <p:pic>
        <p:nvPicPr>
          <p:cNvPr id="5" name="図 4">
            <a:extLst>
              <a:ext uri="{FF2B5EF4-FFF2-40B4-BE49-F238E27FC236}">
                <a16:creationId xmlns:a16="http://schemas.microsoft.com/office/drawing/2014/main" id="{73B39720-77BC-41B0-CD05-50BA567F52B2}"/>
              </a:ext>
            </a:extLst>
          </p:cNvPr>
          <p:cNvPicPr>
            <a:picLocks noChangeAspect="1"/>
          </p:cNvPicPr>
          <p:nvPr/>
        </p:nvPicPr>
        <p:blipFill>
          <a:blip r:embed="rId3"/>
          <a:stretch>
            <a:fillRect/>
          </a:stretch>
        </p:blipFill>
        <p:spPr>
          <a:xfrm>
            <a:off x="1484673" y="1789458"/>
            <a:ext cx="6364681" cy="3527711"/>
          </a:xfrm>
          <a:prstGeom prst="rect">
            <a:avLst/>
          </a:prstGeom>
        </p:spPr>
      </p:pic>
      <p:sp>
        <p:nvSpPr>
          <p:cNvPr id="2" name="タイトル 1">
            <a:extLst>
              <a:ext uri="{FF2B5EF4-FFF2-40B4-BE49-F238E27FC236}">
                <a16:creationId xmlns:a16="http://schemas.microsoft.com/office/drawing/2014/main" id="{1B4C3695-85DF-4223-965A-DE9A19476415}"/>
              </a:ext>
            </a:extLst>
          </p:cNvPr>
          <p:cNvSpPr>
            <a:spLocks noGrp="1"/>
          </p:cNvSpPr>
          <p:nvPr>
            <p:ph type="title"/>
          </p:nvPr>
        </p:nvSpPr>
        <p:spPr/>
        <p:txBody>
          <a:bodyPr/>
          <a:lstStyle/>
          <a:p>
            <a:r>
              <a:rPr kumimoji="1" lang="en-US" altLang="ja-JP" err="1"/>
              <a:t>eNPS</a:t>
            </a:r>
            <a:r>
              <a:rPr kumimoji="1" lang="ja-JP" altLang="en-US"/>
              <a:t>についてのご周知ポイント</a:t>
            </a:r>
          </a:p>
        </p:txBody>
      </p:sp>
      <p:sp>
        <p:nvSpPr>
          <p:cNvPr id="11" name="テキスト ボックス 10">
            <a:extLst>
              <a:ext uri="{FF2B5EF4-FFF2-40B4-BE49-F238E27FC236}">
                <a16:creationId xmlns:a16="http://schemas.microsoft.com/office/drawing/2014/main" id="{6CFF3B6C-B7DD-43C5-A454-B3A611330206}"/>
              </a:ext>
            </a:extLst>
          </p:cNvPr>
          <p:cNvSpPr txBox="1"/>
          <p:nvPr/>
        </p:nvSpPr>
        <p:spPr>
          <a:xfrm>
            <a:off x="516142" y="1405461"/>
            <a:ext cx="1131276"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ja-JP" altLang="en-US" sz="1662" b="1">
                <a:solidFill>
                  <a:schemeClr val="bg1"/>
                </a:solidFill>
                <a:latin typeface="游ゴシック" panose="020B0400000000000000" pitchFamily="50" charset="-128"/>
                <a:ea typeface="游ゴシック" panose="020B0400000000000000" pitchFamily="50" charset="-128"/>
              </a:rPr>
              <a:t>設問内容</a:t>
            </a:r>
          </a:p>
        </p:txBody>
      </p:sp>
      <p:sp>
        <p:nvSpPr>
          <p:cNvPr id="7" name="テキスト ボックス 6">
            <a:extLst>
              <a:ext uri="{FF2B5EF4-FFF2-40B4-BE49-F238E27FC236}">
                <a16:creationId xmlns:a16="http://schemas.microsoft.com/office/drawing/2014/main" id="{98162539-1A71-4BF2-9C31-E3DB2A6A54F5}"/>
              </a:ext>
            </a:extLst>
          </p:cNvPr>
          <p:cNvSpPr txBox="1"/>
          <p:nvPr/>
        </p:nvSpPr>
        <p:spPr>
          <a:xfrm>
            <a:off x="395972" y="5407466"/>
            <a:ext cx="8217298" cy="787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500" b="1" err="1">
                <a:solidFill>
                  <a:srgbClr val="37474F"/>
                </a:solidFill>
                <a:latin typeface="游ゴシック"/>
                <a:ea typeface="游ゴシック"/>
              </a:rPr>
              <a:t>eNPS</a:t>
            </a:r>
            <a:r>
              <a:rPr lang="ja-JP" altLang="en-US" sz="1500" b="1">
                <a:solidFill>
                  <a:srgbClr val="37474F"/>
                </a:solidFill>
                <a:latin typeface="游ゴシック"/>
                <a:ea typeface="游ゴシック"/>
              </a:rPr>
              <a:t>の設問内容から</a:t>
            </a:r>
            <a:endParaRPr lang="en-US" altLang="ja-JP" sz="1500" b="1">
              <a:solidFill>
                <a:srgbClr val="37474F"/>
              </a:solidFill>
              <a:latin typeface="游ゴシック"/>
              <a:ea typeface="游ゴシック"/>
            </a:endParaRPr>
          </a:p>
          <a:p>
            <a:pPr defTabSz="539275"/>
            <a:r>
              <a:rPr lang="ja-JP" altLang="en-US" sz="1500" b="1">
                <a:solidFill>
                  <a:srgbClr val="37474F"/>
                </a:solidFill>
                <a:latin typeface="游ゴシック"/>
                <a:ea typeface="游ゴシック"/>
              </a:rPr>
              <a:t>例えば、</a:t>
            </a:r>
            <a:r>
              <a:rPr lang="ja-JP" altLang="en-US" sz="1500" b="1" u="sng">
                <a:solidFill>
                  <a:srgbClr val="37474F"/>
                </a:solidFill>
                <a:latin typeface="游ゴシック"/>
                <a:ea typeface="游ゴシック"/>
              </a:rPr>
              <a:t>「友人と一緒に働きたくないから </a:t>
            </a:r>
            <a:r>
              <a:rPr lang="en-US" altLang="ja-JP" sz="1500" b="1" u="sng">
                <a:solidFill>
                  <a:srgbClr val="37474F"/>
                </a:solidFill>
                <a:latin typeface="游ゴシック"/>
                <a:ea typeface="游ゴシック"/>
              </a:rPr>
              <a:t>0</a:t>
            </a:r>
            <a:r>
              <a:rPr lang="ja-JP" altLang="en-US" sz="1500" b="1" u="sng">
                <a:solidFill>
                  <a:srgbClr val="37474F"/>
                </a:solidFill>
                <a:latin typeface="游ゴシック"/>
                <a:ea typeface="游ゴシック"/>
              </a:rPr>
              <a:t> 」</a:t>
            </a:r>
            <a:r>
              <a:rPr lang="ja-JP" altLang="en-US" sz="1500" b="1">
                <a:solidFill>
                  <a:srgbClr val="37474F"/>
                </a:solidFill>
                <a:latin typeface="游ゴシック"/>
                <a:ea typeface="游ゴシック"/>
              </a:rPr>
              <a:t>といった回答がされる場合があるため、</a:t>
            </a:r>
            <a:endParaRPr lang="en-US" altLang="ja-JP" sz="1500" b="1">
              <a:solidFill>
                <a:srgbClr val="37474F"/>
              </a:solidFill>
              <a:latin typeface="游ゴシック"/>
              <a:ea typeface="游ゴシック"/>
            </a:endParaRPr>
          </a:p>
          <a:p>
            <a:pPr defTabSz="539275"/>
            <a:r>
              <a:rPr lang="ja-JP" altLang="en-US" sz="1500" b="1">
                <a:solidFill>
                  <a:srgbClr val="37474F"/>
                </a:solidFill>
                <a:latin typeface="游ゴシック"/>
                <a:ea typeface="游ゴシック"/>
              </a:rPr>
              <a:t>周知の際は</a:t>
            </a:r>
            <a:r>
              <a:rPr lang="ja-JP" altLang="en-US" sz="1500" b="1" u="sng">
                <a:solidFill>
                  <a:srgbClr val="FF0000"/>
                </a:solidFill>
                <a:latin typeface="游ゴシック"/>
                <a:ea typeface="游ゴシック"/>
              </a:rPr>
              <a:t>上記のような考えでの回答はしないよう</a:t>
            </a:r>
            <a:r>
              <a:rPr lang="ja-JP" altLang="en-US" sz="1500" b="1">
                <a:solidFill>
                  <a:srgbClr val="37474F"/>
                </a:solidFill>
                <a:latin typeface="游ゴシック"/>
                <a:ea typeface="游ゴシック"/>
              </a:rPr>
              <a:t>にお伝えください。</a:t>
            </a:r>
            <a:endParaRPr lang="en-US" altLang="ja-JP" sz="1500" b="1">
              <a:solidFill>
                <a:srgbClr val="37474F"/>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A30B3E1F-586C-6019-94FD-80384AA07FD8}"/>
              </a:ext>
            </a:extLst>
          </p:cNvPr>
          <p:cNvSpPr>
            <a:spLocks noGrp="1"/>
          </p:cNvSpPr>
          <p:nvPr>
            <p:ph type="sldNum" sz="quarter" idx="2"/>
          </p:nvPr>
        </p:nvSpPr>
        <p:spPr/>
        <p:txBody>
          <a:bodyPr/>
          <a:lstStyle/>
          <a:p>
            <a:fld id="{86CB4B4D-7CA3-9044-876B-883B54F8677D}" type="slidenum">
              <a:rPr lang="en-US" altLang="ja-JP" smtClean="0"/>
              <a:t>7</a:t>
            </a:fld>
            <a:endParaRPr lang="en-US" altLang="ja-JP"/>
          </a:p>
        </p:txBody>
      </p:sp>
    </p:spTree>
    <p:extLst>
      <p:ext uri="{BB962C8B-B14F-4D97-AF65-F5344CB8AC3E}">
        <p14:creationId xmlns:p14="http://schemas.microsoft.com/office/powerpoint/2010/main" val="22663385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D1FF91-8A3B-46F0-A90E-046230507441}"/>
              </a:ext>
            </a:extLst>
          </p:cNvPr>
          <p:cNvSpPr/>
          <p:nvPr/>
        </p:nvSpPr>
        <p:spPr>
          <a:xfrm>
            <a:off x="326113" y="3415333"/>
            <a:ext cx="8491771" cy="313006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noAutofit/>
          </a:bodyPr>
          <a:lstStyle/>
          <a:p>
            <a:pPr defTabSz="539275"/>
            <a:endParaRPr lang="ja-JP" altLang="en-US" sz="2031">
              <a:solidFill>
                <a:srgbClr val="FFFFFF"/>
              </a:solidFill>
              <a:latin typeface="+mn-lt"/>
              <a:ea typeface="+mn-ea"/>
              <a:cs typeface="+mn-cs"/>
              <a:sym typeface="ヒラギノ角ゴ ProN W3"/>
            </a:endParaRPr>
          </a:p>
        </p:txBody>
      </p:sp>
      <p:pic>
        <p:nvPicPr>
          <p:cNvPr id="5" name="図 4">
            <a:extLst>
              <a:ext uri="{FF2B5EF4-FFF2-40B4-BE49-F238E27FC236}">
                <a16:creationId xmlns:a16="http://schemas.microsoft.com/office/drawing/2014/main" id="{73B39720-77BC-41B0-CD05-50BA567F52B2}"/>
              </a:ext>
            </a:extLst>
          </p:cNvPr>
          <p:cNvPicPr>
            <a:picLocks noChangeAspect="1"/>
          </p:cNvPicPr>
          <p:nvPr/>
        </p:nvPicPr>
        <p:blipFill>
          <a:blip r:embed="rId3"/>
          <a:stretch>
            <a:fillRect/>
          </a:stretch>
        </p:blipFill>
        <p:spPr>
          <a:xfrm>
            <a:off x="401958" y="3878975"/>
            <a:ext cx="4216787" cy="2337211"/>
          </a:xfrm>
          <a:prstGeom prst="rect">
            <a:avLst/>
          </a:prstGeom>
        </p:spPr>
      </p:pic>
      <p:sp>
        <p:nvSpPr>
          <p:cNvPr id="2" name="タイトル 1">
            <a:extLst>
              <a:ext uri="{FF2B5EF4-FFF2-40B4-BE49-F238E27FC236}">
                <a16:creationId xmlns:a16="http://schemas.microsoft.com/office/drawing/2014/main" id="{1B4C3695-85DF-4223-965A-DE9A19476415}"/>
              </a:ext>
            </a:extLst>
          </p:cNvPr>
          <p:cNvSpPr>
            <a:spLocks noGrp="1"/>
          </p:cNvSpPr>
          <p:nvPr>
            <p:ph type="title"/>
          </p:nvPr>
        </p:nvSpPr>
        <p:spPr/>
        <p:txBody>
          <a:bodyPr/>
          <a:lstStyle/>
          <a:p>
            <a:r>
              <a:rPr kumimoji="1" lang="ja-JP" altLang="en-US"/>
              <a:t>外国籍の従業員向けの注意点</a:t>
            </a:r>
          </a:p>
        </p:txBody>
      </p:sp>
      <p:sp>
        <p:nvSpPr>
          <p:cNvPr id="8" name="テキスト ボックス 7">
            <a:extLst>
              <a:ext uri="{FF2B5EF4-FFF2-40B4-BE49-F238E27FC236}">
                <a16:creationId xmlns:a16="http://schemas.microsoft.com/office/drawing/2014/main" id="{A19EB1BB-3A27-48CA-5431-773AC5A86B9C}"/>
              </a:ext>
            </a:extLst>
          </p:cNvPr>
          <p:cNvSpPr txBox="1"/>
          <p:nvPr/>
        </p:nvSpPr>
        <p:spPr>
          <a:xfrm>
            <a:off x="249674" y="1565875"/>
            <a:ext cx="864465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6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組織サーベイの各設問や回答の選択肢は、英文を入れております。</a:t>
            </a:r>
            <a:endParaRPr kumimoji="0" lang="en-US" altLang="ja-JP" sz="16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algn="ctr" defTabSz="584200" rtl="0" fontAlgn="auto" latinLnBrk="0" hangingPunct="0">
              <a:lnSpc>
                <a:spcPct val="100000"/>
              </a:lnSpc>
              <a:spcBef>
                <a:spcPts val="0"/>
              </a:spcBef>
              <a:spcAft>
                <a:spcPts val="0"/>
              </a:spcAft>
              <a:buClrTx/>
              <a:buSzTx/>
              <a:buFontTx/>
              <a:buNone/>
              <a:tabLst/>
            </a:pPr>
            <a:r>
              <a:rPr lang="ja-JP" altLang="en-US" sz="1600" b="1">
                <a:latin typeface="游ゴシック" panose="020B0400000000000000" pitchFamily="50" charset="-128"/>
                <a:ea typeface="游ゴシック" panose="020B0400000000000000" pitchFamily="50" charset="-128"/>
              </a:rPr>
              <a:t>そのため、ブラウザの自動翻訳で日本語以外の言語は使用しないようにお願いいたします。</a:t>
            </a:r>
            <a:endParaRPr lang="en-US" altLang="ja-JP" sz="1600" b="1">
              <a:latin typeface="游ゴシック" panose="020B0400000000000000" pitchFamily="50" charset="-128"/>
              <a:ea typeface="游ゴシック" panose="020B0400000000000000" pitchFamily="50" charset="-128"/>
            </a:endParaRPr>
          </a:p>
          <a:p>
            <a:pPr marL="0" marR="0" indent="0" algn="ctr" defTabSz="584200" rtl="0" fontAlgn="auto" latinLnBrk="0" hangingPunct="0">
              <a:lnSpc>
                <a:spcPct val="100000"/>
              </a:lnSpc>
              <a:spcBef>
                <a:spcPts val="0"/>
              </a:spcBef>
              <a:spcAft>
                <a:spcPts val="0"/>
              </a:spcAft>
              <a:buClrTx/>
              <a:buSzTx/>
              <a:buFontTx/>
              <a:buNone/>
              <a:tabLst/>
            </a:pPr>
            <a:r>
              <a:rPr kumimoji="0" lang="en-US" altLang="ja-JP" sz="16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a:t>
            </a:r>
            <a:r>
              <a:rPr kumimoji="0" lang="ja-JP" altLang="en-US" sz="16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自動翻訳機能を使用されると、正しい画面表示ができなくなってしまいます。</a:t>
            </a:r>
          </a:p>
        </p:txBody>
      </p:sp>
      <p:pic>
        <p:nvPicPr>
          <p:cNvPr id="18" name="図 17">
            <a:extLst>
              <a:ext uri="{FF2B5EF4-FFF2-40B4-BE49-F238E27FC236}">
                <a16:creationId xmlns:a16="http://schemas.microsoft.com/office/drawing/2014/main" id="{886E11BA-4A32-724C-DEDF-E0EBB0F6A84E}"/>
              </a:ext>
            </a:extLst>
          </p:cNvPr>
          <p:cNvPicPr>
            <a:picLocks noChangeAspect="1"/>
          </p:cNvPicPr>
          <p:nvPr/>
        </p:nvPicPr>
        <p:blipFill rotWithShape="1">
          <a:blip r:embed="rId4"/>
          <a:srcRect b="45549"/>
          <a:stretch/>
        </p:blipFill>
        <p:spPr>
          <a:xfrm>
            <a:off x="4789284" y="3878975"/>
            <a:ext cx="3952758" cy="2339585"/>
          </a:xfrm>
          <a:prstGeom prst="rect">
            <a:avLst/>
          </a:prstGeom>
        </p:spPr>
      </p:pic>
      <p:sp>
        <p:nvSpPr>
          <p:cNvPr id="21" name="乗算記号 20">
            <a:extLst>
              <a:ext uri="{FF2B5EF4-FFF2-40B4-BE49-F238E27FC236}">
                <a16:creationId xmlns:a16="http://schemas.microsoft.com/office/drawing/2014/main" id="{1CA705A4-1BCB-8CD2-298E-4C06093E2DB9}"/>
              </a:ext>
            </a:extLst>
          </p:cNvPr>
          <p:cNvSpPr/>
          <p:nvPr/>
        </p:nvSpPr>
        <p:spPr>
          <a:xfrm>
            <a:off x="4572000" y="2870773"/>
            <a:ext cx="1660735" cy="1580097"/>
          </a:xfrm>
          <a:prstGeom prst="mathMultiply">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16" name="図 15">
            <a:extLst>
              <a:ext uri="{FF2B5EF4-FFF2-40B4-BE49-F238E27FC236}">
                <a16:creationId xmlns:a16="http://schemas.microsoft.com/office/drawing/2014/main" id="{C52C1E6E-1A1A-DF82-6E90-AD275F5DD8C2}"/>
              </a:ext>
            </a:extLst>
          </p:cNvPr>
          <p:cNvPicPr>
            <a:picLocks noChangeAspect="1"/>
          </p:cNvPicPr>
          <p:nvPr/>
        </p:nvPicPr>
        <p:blipFill>
          <a:blip r:embed="rId5"/>
          <a:stretch>
            <a:fillRect/>
          </a:stretch>
        </p:blipFill>
        <p:spPr>
          <a:xfrm>
            <a:off x="6149732" y="3415333"/>
            <a:ext cx="2932184" cy="605431"/>
          </a:xfrm>
          <a:prstGeom prst="rect">
            <a:avLst/>
          </a:prstGeom>
          <a:ln>
            <a:solidFill>
              <a:schemeClr val="tx1"/>
            </a:solidFill>
          </a:ln>
        </p:spPr>
      </p:pic>
      <p:sp>
        <p:nvSpPr>
          <p:cNvPr id="22" name="テキスト ボックス 21">
            <a:extLst>
              <a:ext uri="{FF2B5EF4-FFF2-40B4-BE49-F238E27FC236}">
                <a16:creationId xmlns:a16="http://schemas.microsoft.com/office/drawing/2014/main" id="{58FE4B4C-D4D4-C30B-9964-1BD301E3E158}"/>
              </a:ext>
            </a:extLst>
          </p:cNvPr>
          <p:cNvSpPr txBox="1"/>
          <p:nvPr/>
        </p:nvSpPr>
        <p:spPr>
          <a:xfrm>
            <a:off x="6301212" y="2827793"/>
            <a:ext cx="255962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2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本来は回答</a:t>
            </a:r>
            <a:r>
              <a:rPr lang="ja-JP" altLang="en-US" sz="1200" b="1">
                <a:latin typeface="游ゴシック" panose="020B0400000000000000" pitchFamily="50" charset="-128"/>
                <a:ea typeface="游ゴシック" panose="020B0400000000000000" pitchFamily="50" charset="-128"/>
              </a:rPr>
              <a:t>後自動保存されますが、自動翻訳を使用してしまうと保存もできません。</a:t>
            </a:r>
            <a:endParaRPr kumimoji="0" lang="ja-JP" altLang="en-US" sz="1200"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p:txBody>
      </p:sp>
      <p:sp>
        <p:nvSpPr>
          <p:cNvPr id="23" name="円: 塗りつぶしなし 22">
            <a:extLst>
              <a:ext uri="{FF2B5EF4-FFF2-40B4-BE49-F238E27FC236}">
                <a16:creationId xmlns:a16="http://schemas.microsoft.com/office/drawing/2014/main" id="{2254E7D0-DBC8-24E9-9798-CBEDD5950F43}"/>
              </a:ext>
            </a:extLst>
          </p:cNvPr>
          <p:cNvSpPr/>
          <p:nvPr/>
        </p:nvSpPr>
        <p:spPr>
          <a:xfrm>
            <a:off x="283162" y="3031474"/>
            <a:ext cx="1296256" cy="1254199"/>
          </a:xfrm>
          <a:prstGeom prst="donut">
            <a:avLst/>
          </a:prstGeom>
          <a:solidFill>
            <a:srgbClr val="00BE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3" name="スライド番号プレースホルダー 2">
            <a:extLst>
              <a:ext uri="{FF2B5EF4-FFF2-40B4-BE49-F238E27FC236}">
                <a16:creationId xmlns:a16="http://schemas.microsoft.com/office/drawing/2014/main" id="{1DC01713-5DE7-AF26-4367-C918CAFA2509}"/>
              </a:ext>
            </a:extLst>
          </p:cNvPr>
          <p:cNvSpPr>
            <a:spLocks noGrp="1"/>
          </p:cNvSpPr>
          <p:nvPr>
            <p:ph type="sldNum" sz="quarter" idx="2"/>
          </p:nvPr>
        </p:nvSpPr>
        <p:spPr/>
        <p:txBody>
          <a:bodyPr/>
          <a:lstStyle/>
          <a:p>
            <a:fld id="{86CB4B4D-7CA3-9044-876B-883B54F8677D}" type="slidenum">
              <a:rPr lang="en-US" altLang="ja-JP" smtClean="0"/>
              <a:t>8</a:t>
            </a:fld>
            <a:endParaRPr lang="en-US" altLang="ja-JP"/>
          </a:p>
        </p:txBody>
      </p:sp>
    </p:spTree>
    <p:extLst>
      <p:ext uri="{BB962C8B-B14F-4D97-AF65-F5344CB8AC3E}">
        <p14:creationId xmlns:p14="http://schemas.microsoft.com/office/powerpoint/2010/main" val="39927480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57152-6B0B-4561-B230-C6A4DCCDCBAD}"/>
              </a:ext>
            </a:extLst>
          </p:cNvPr>
          <p:cNvSpPr>
            <a:spLocks noGrp="1"/>
          </p:cNvSpPr>
          <p:nvPr>
            <p:ph type="title"/>
          </p:nvPr>
        </p:nvSpPr>
        <p:spPr>
          <a:xfrm>
            <a:off x="2141070" y="3229624"/>
            <a:ext cx="4857100" cy="389466"/>
          </a:xfrm>
        </p:spPr>
        <p:txBody>
          <a:bodyPr/>
          <a:lstStyle/>
          <a:p>
            <a:r>
              <a:rPr kumimoji="1" lang="ja-JP" altLang="en-US" b="1"/>
              <a:t>（参考）事前周知用テンプレート</a:t>
            </a:r>
          </a:p>
        </p:txBody>
      </p:sp>
    </p:spTree>
    <p:extLst>
      <p:ext uri="{BB962C8B-B14F-4D97-AF65-F5344CB8AC3E}">
        <p14:creationId xmlns:p14="http://schemas.microsoft.com/office/powerpoint/2010/main" val="141479518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6700fe-015a-4167-9299-e5144bbf8a7f" xsi:nil="true"/>
    <lcf76f155ced4ddcb4097134ff3c332f xmlns="ddfcb2a4-36dc-48d1-adb4-25982a6caa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813893F6D81AB48BB10C77DC1E20B40" ma:contentTypeVersion="15" ma:contentTypeDescription="新しいドキュメントを作成します。" ma:contentTypeScope="" ma:versionID="b5289768072fb8c8ffb8b6243ba47278">
  <xsd:schema xmlns:xsd="http://www.w3.org/2001/XMLSchema" xmlns:xs="http://www.w3.org/2001/XMLSchema" xmlns:p="http://schemas.microsoft.com/office/2006/metadata/properties" xmlns:ns2="ddfcb2a4-36dc-48d1-adb4-25982a6caaf7" xmlns:ns3="816700fe-015a-4167-9299-e5144bbf8a7f" targetNamespace="http://schemas.microsoft.com/office/2006/metadata/properties" ma:root="true" ma:fieldsID="aada96f53edf87c574cc6deed4213df4" ns2:_="" ns3:_="">
    <xsd:import namespace="ddfcb2a4-36dc-48d1-adb4-25982a6caaf7"/>
    <xsd:import namespace="816700fe-015a-4167-9299-e5144bbf8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cb2a4-36dc-48d1-adb4-25982a6ca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6700fe-015a-4167-9299-e5144bbf8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958a0e-e018-4dde-8e50-8896eb0394e5}" ma:internalName="TaxCatchAll" ma:showField="CatchAllData" ma:web="816700fe-015a-4167-9299-e5144bbf8a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3E6014-D131-4C9A-BCD4-F9CA895A83D6}">
  <ds:schemaRefs>
    <ds:schemaRef ds:uri="816700fe-015a-4167-9299-e5144bbf8a7f"/>
    <ds:schemaRef ds:uri="ddfcb2a4-36dc-48d1-adb4-25982a6caa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BA1BB46-2792-4C47-8350-FDDEF823751B}">
  <ds:schemaRefs>
    <ds:schemaRef ds:uri="http://schemas.microsoft.com/sharepoint/v3/contenttype/forms"/>
  </ds:schemaRefs>
</ds:datastoreItem>
</file>

<file path=customXml/itemProps3.xml><?xml version="1.0" encoding="utf-8"?>
<ds:datastoreItem xmlns:ds="http://schemas.openxmlformats.org/officeDocument/2006/customXml" ds:itemID="{E9C86395-B643-4358-8426-502A5AE41DD5}">
  <ds:schemaRefs>
    <ds:schemaRef ds:uri="816700fe-015a-4167-9299-e5144bbf8a7f"/>
    <ds:schemaRef ds:uri="ddfcb2a4-36dc-48d1-adb4-25982a6caa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2414</Words>
  <Application>Microsoft Office PowerPoint</Application>
  <PresentationFormat>画面に合わせる (4:3)</PresentationFormat>
  <Paragraphs>320</Paragraphs>
  <Slides>18</Slides>
  <Notes>10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32" baseType="lpstr">
      <vt:lpstr>Helvetica Neue Light</vt:lpstr>
      <vt:lpstr>Helvetica Neue Thin</vt:lpstr>
      <vt:lpstr>HGMaruGothicMPRO</vt:lpstr>
      <vt:lpstr>Meiryo UI</vt:lpstr>
      <vt:lpstr>NotoSansJP</vt:lpstr>
      <vt:lpstr>ヒラギノ角ゴ ProN W3</vt:lpstr>
      <vt:lpstr>ヒラギノ角ゴ ProN W6</vt:lpstr>
      <vt:lpstr>メイリオ</vt:lpstr>
      <vt:lpstr>游ゴシック</vt:lpstr>
      <vt:lpstr>Arial</vt:lpstr>
      <vt:lpstr>Calibri</vt:lpstr>
      <vt:lpstr>Helvetica</vt:lpstr>
      <vt:lpstr>White</vt:lpstr>
      <vt:lpstr>think-cell スライド</vt:lpstr>
      <vt:lpstr>２．導入準備・事前周知</vt:lpstr>
      <vt:lpstr>「組織サーベイ」の基本運用の流れ</vt:lpstr>
      <vt:lpstr>仮説立て</vt:lpstr>
      <vt:lpstr>高回答率実現のポイント</vt:lpstr>
      <vt:lpstr>高回答率実現のポイント- 管理職の巻き込み</vt:lpstr>
      <vt:lpstr>高回答率実現のポイント- 従業員のGeppoへの信頼</vt:lpstr>
      <vt:lpstr>eNPSについてのご周知ポイント</vt:lpstr>
      <vt:lpstr>外国籍の従業員向けの注意点</vt:lpstr>
      <vt:lpstr>（参考）事前周知用テンプレート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２．導入準備・事前周知　🌈完了🌈  ⇨３．CSV登録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経徹</dc:creator>
  <cp:lastModifiedBy>青木 萌百</cp:lastModifiedBy>
  <cp:revision>36</cp:revision>
  <dcterms:modified xsi:type="dcterms:W3CDTF">2024-10-09T08:55:12Z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0x0101000813893F6D81AB48BB10C77DC1E20B40</vt:lpwstr>
  </property>
  <property fmtid="{D5CDD505-2E9C-101B-9397-08002B2CF9AE}" pid="3" name="MediaServiceImageTags">
    <vt:lpwstr/>
  </property>
</Properties>
</file>